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6"/>
  </p:notesMasterIdLst>
  <p:sldIdLst>
    <p:sldId id="257" r:id="rId2"/>
    <p:sldId id="258" r:id="rId3"/>
    <p:sldId id="259" r:id="rId4"/>
    <p:sldId id="260" r:id="rId5"/>
  </p:sldIdLst>
  <p:sldSz cx="7561263" cy="10693400"/>
  <p:notesSz cx="7104063" cy="10234613"/>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2300"/>
    <a:srgbClr val="3C0000"/>
    <a:srgbClr val="EE7F00"/>
    <a:srgbClr val="BBD2EB"/>
    <a:srgbClr val="EDC451"/>
    <a:srgbClr val="FFE7CD"/>
    <a:srgbClr val="0000FF"/>
    <a:srgbClr val="508BCC"/>
    <a:srgbClr val="4684DE"/>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3" autoAdjust="0"/>
  </p:normalViewPr>
  <p:slideViewPr>
    <p:cSldViewPr>
      <p:cViewPr>
        <p:scale>
          <a:sx n="100" d="100"/>
          <a:sy n="100" d="100"/>
        </p:scale>
        <p:origin x="1602" y="0"/>
      </p:cViewPr>
      <p:guideLst>
        <p:guide orient="horz" pos="3368"/>
        <p:guide pos="238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774A4822-6617-0E7D-FC33-CF8DF480BB93}"/>
              </a:ext>
            </a:extLst>
          </p:cNvPr>
          <p:cNvSpPr>
            <a:spLocks noGrp="1" noChangeArrowheads="1"/>
          </p:cNvSpPr>
          <p:nvPr>
            <p:ph type="hdr" sz="quarter"/>
          </p:nvPr>
        </p:nvSpPr>
        <p:spPr bwMode="auto">
          <a:xfrm>
            <a:off x="0" y="0"/>
            <a:ext cx="3076575" cy="511175"/>
          </a:xfrm>
          <a:prstGeom prst="rect">
            <a:avLst/>
          </a:prstGeom>
          <a:noFill/>
          <a:ln>
            <a:noFill/>
          </a:ln>
          <a:effectLst/>
        </p:spPr>
        <p:txBody>
          <a:bodyPr vert="horz" wrap="square" lIns="96518" tIns="48259" rIns="96518" bIns="48259" numCol="1" anchor="t" anchorCtr="0" compatLnSpc="1">
            <a:prstTxWarp prst="textNoShape">
              <a:avLst/>
            </a:prstTxWarp>
          </a:bodyPr>
          <a:lstStyle>
            <a:lvl1pPr eaLnBrk="1" hangingPunct="1">
              <a:defRPr sz="1200">
                <a:latin typeface="Arial" charset="0"/>
              </a:defRPr>
            </a:lvl1pPr>
          </a:lstStyle>
          <a:p>
            <a:pPr>
              <a:defRPr/>
            </a:pPr>
            <a:endParaRPr lang="fr-FR"/>
          </a:p>
        </p:txBody>
      </p:sp>
      <p:sp>
        <p:nvSpPr>
          <p:cNvPr id="111619" name="Rectangle 3">
            <a:extLst>
              <a:ext uri="{FF2B5EF4-FFF2-40B4-BE49-F238E27FC236}">
                <a16:creationId xmlns:a16="http://schemas.microsoft.com/office/drawing/2014/main" id="{5904BCF2-8BAC-2553-D464-B27D503AE862}"/>
              </a:ext>
            </a:extLst>
          </p:cNvPr>
          <p:cNvSpPr>
            <a:spLocks noGrp="1" noChangeArrowheads="1"/>
          </p:cNvSpPr>
          <p:nvPr>
            <p:ph type="dt" idx="1"/>
          </p:nvPr>
        </p:nvSpPr>
        <p:spPr bwMode="auto">
          <a:xfrm>
            <a:off x="4025900" y="0"/>
            <a:ext cx="3076575" cy="511175"/>
          </a:xfrm>
          <a:prstGeom prst="rect">
            <a:avLst/>
          </a:prstGeom>
          <a:noFill/>
          <a:ln>
            <a:noFill/>
          </a:ln>
          <a:effectLst/>
        </p:spPr>
        <p:txBody>
          <a:bodyPr vert="horz" wrap="square" lIns="96518" tIns="48259" rIns="96518" bIns="48259" numCol="1" anchor="t" anchorCtr="0" compatLnSpc="1">
            <a:prstTxWarp prst="textNoShape">
              <a:avLst/>
            </a:prstTxWarp>
          </a:bodyPr>
          <a:lstStyle>
            <a:lvl1pPr algn="r" eaLnBrk="1" hangingPunct="1">
              <a:defRPr sz="1200">
                <a:latin typeface="Arial" charset="0"/>
              </a:defRPr>
            </a:lvl1pPr>
          </a:lstStyle>
          <a:p>
            <a:pPr>
              <a:defRPr/>
            </a:pPr>
            <a:endParaRPr lang="fr-FR"/>
          </a:p>
        </p:txBody>
      </p:sp>
      <p:sp>
        <p:nvSpPr>
          <p:cNvPr id="2052" name="Rectangle 4">
            <a:extLst>
              <a:ext uri="{FF2B5EF4-FFF2-40B4-BE49-F238E27FC236}">
                <a16:creationId xmlns:a16="http://schemas.microsoft.com/office/drawing/2014/main" id="{C0D8E922-89FF-B435-414B-A3357CCD0C07}"/>
              </a:ext>
            </a:extLst>
          </p:cNvPr>
          <p:cNvSpPr>
            <a:spLocks noRot="1" noChangeArrowheads="1" noTextEdit="1"/>
          </p:cNvSpPr>
          <p:nvPr>
            <p:ph type="sldImg" idx="2"/>
          </p:nvPr>
        </p:nvSpPr>
        <p:spPr bwMode="auto">
          <a:xfrm>
            <a:off x="2193925" y="766763"/>
            <a:ext cx="2716213" cy="38401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1621" name="Rectangle 5">
            <a:extLst>
              <a:ext uri="{FF2B5EF4-FFF2-40B4-BE49-F238E27FC236}">
                <a16:creationId xmlns:a16="http://schemas.microsoft.com/office/drawing/2014/main" id="{C198237A-9464-FB51-048B-2D19AD96C404}"/>
              </a:ext>
            </a:extLst>
          </p:cNvPr>
          <p:cNvSpPr>
            <a:spLocks noGrp="1" noChangeArrowheads="1"/>
          </p:cNvSpPr>
          <p:nvPr>
            <p:ph type="body" sz="quarter" idx="3"/>
          </p:nvPr>
        </p:nvSpPr>
        <p:spPr bwMode="auto">
          <a:xfrm>
            <a:off x="709613" y="4860925"/>
            <a:ext cx="5684837" cy="4606925"/>
          </a:xfrm>
          <a:prstGeom prst="rect">
            <a:avLst/>
          </a:prstGeom>
          <a:noFill/>
          <a:ln>
            <a:noFill/>
          </a:ln>
          <a:effectLst/>
        </p:spPr>
        <p:txBody>
          <a:bodyPr vert="horz" wrap="square" lIns="96518" tIns="48259" rIns="96518" bIns="48259"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11622" name="Rectangle 6">
            <a:extLst>
              <a:ext uri="{FF2B5EF4-FFF2-40B4-BE49-F238E27FC236}">
                <a16:creationId xmlns:a16="http://schemas.microsoft.com/office/drawing/2014/main" id="{A1397AD5-2EFD-CE22-BB87-CFF299A7DF06}"/>
              </a:ext>
            </a:extLst>
          </p:cNvPr>
          <p:cNvSpPr>
            <a:spLocks noGrp="1" noChangeArrowheads="1"/>
          </p:cNvSpPr>
          <p:nvPr>
            <p:ph type="ftr" sz="quarter" idx="4"/>
          </p:nvPr>
        </p:nvSpPr>
        <p:spPr bwMode="auto">
          <a:xfrm>
            <a:off x="0" y="9720263"/>
            <a:ext cx="3076575" cy="512762"/>
          </a:xfrm>
          <a:prstGeom prst="rect">
            <a:avLst/>
          </a:prstGeom>
          <a:noFill/>
          <a:ln>
            <a:noFill/>
          </a:ln>
          <a:effectLst/>
        </p:spPr>
        <p:txBody>
          <a:bodyPr vert="horz" wrap="square" lIns="96518" tIns="48259" rIns="96518" bIns="48259" numCol="1" anchor="b" anchorCtr="0" compatLnSpc="1">
            <a:prstTxWarp prst="textNoShape">
              <a:avLst/>
            </a:prstTxWarp>
          </a:bodyPr>
          <a:lstStyle>
            <a:lvl1pPr eaLnBrk="1" hangingPunct="1">
              <a:defRPr sz="1200">
                <a:latin typeface="Arial" charset="0"/>
              </a:defRPr>
            </a:lvl1pPr>
          </a:lstStyle>
          <a:p>
            <a:pPr>
              <a:defRPr/>
            </a:pPr>
            <a:endParaRPr lang="fr-FR"/>
          </a:p>
        </p:txBody>
      </p:sp>
      <p:sp>
        <p:nvSpPr>
          <p:cNvPr id="111623" name="Rectangle 7">
            <a:extLst>
              <a:ext uri="{FF2B5EF4-FFF2-40B4-BE49-F238E27FC236}">
                <a16:creationId xmlns:a16="http://schemas.microsoft.com/office/drawing/2014/main" id="{4E8B9CA0-93F4-2D7D-0659-E1E40C7EB9B1}"/>
              </a:ext>
            </a:extLst>
          </p:cNvPr>
          <p:cNvSpPr>
            <a:spLocks noGrp="1" noChangeArrowheads="1"/>
          </p:cNvSpPr>
          <p:nvPr>
            <p:ph type="sldNum" sz="quarter" idx="5"/>
          </p:nvPr>
        </p:nvSpPr>
        <p:spPr bwMode="auto">
          <a:xfrm>
            <a:off x="4025900" y="9720263"/>
            <a:ext cx="3076575" cy="512762"/>
          </a:xfrm>
          <a:prstGeom prst="rect">
            <a:avLst/>
          </a:prstGeom>
          <a:noFill/>
          <a:ln>
            <a:noFill/>
          </a:ln>
          <a:effectLst/>
        </p:spPr>
        <p:txBody>
          <a:bodyPr vert="horz" wrap="square" lIns="96518" tIns="48259" rIns="96518" bIns="48259" numCol="1" anchor="b" anchorCtr="0" compatLnSpc="1">
            <a:prstTxWarp prst="textNoShape">
              <a:avLst/>
            </a:prstTxWarp>
          </a:bodyPr>
          <a:lstStyle>
            <a:lvl1pPr algn="r" eaLnBrk="1" hangingPunct="1">
              <a:defRPr sz="1200"/>
            </a:lvl1pPr>
          </a:lstStyle>
          <a:p>
            <a:pPr>
              <a:defRPr/>
            </a:pPr>
            <a:fld id="{BA226607-16B1-42F9-A39E-63D09E6440F3}"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41162074-3893-F616-CC91-D6A7DA452DD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82638" indent="-300038">
              <a:spcBef>
                <a:spcPct val="30000"/>
              </a:spcBef>
              <a:defRPr sz="1200">
                <a:solidFill>
                  <a:schemeClr val="tx1"/>
                </a:solidFill>
                <a:latin typeface="Arial" panose="020B0604020202020204" pitchFamily="34" charset="0"/>
              </a:defRPr>
            </a:lvl2pPr>
            <a:lvl3pPr marL="1204913" indent="-239713">
              <a:spcBef>
                <a:spcPct val="30000"/>
              </a:spcBef>
              <a:defRPr sz="1200">
                <a:solidFill>
                  <a:schemeClr val="tx1"/>
                </a:solidFill>
                <a:latin typeface="Arial" panose="020B0604020202020204" pitchFamily="34" charset="0"/>
              </a:defRPr>
            </a:lvl3pPr>
            <a:lvl4pPr marL="1687513" indent="-239713">
              <a:spcBef>
                <a:spcPct val="30000"/>
              </a:spcBef>
              <a:defRPr sz="1200">
                <a:solidFill>
                  <a:schemeClr val="tx1"/>
                </a:solidFill>
                <a:latin typeface="Arial" panose="020B0604020202020204" pitchFamily="34" charset="0"/>
              </a:defRPr>
            </a:lvl4pPr>
            <a:lvl5pPr marL="2170113" indent="-239713">
              <a:spcBef>
                <a:spcPct val="30000"/>
              </a:spcBef>
              <a:defRPr sz="1200">
                <a:solidFill>
                  <a:schemeClr val="tx1"/>
                </a:solidFill>
                <a:latin typeface="Arial" panose="020B0604020202020204" pitchFamily="34" charset="0"/>
              </a:defRPr>
            </a:lvl5pPr>
            <a:lvl6pPr marL="2627313" indent="-239713" eaLnBrk="0" fontAlgn="base" hangingPunct="0">
              <a:spcBef>
                <a:spcPct val="30000"/>
              </a:spcBef>
              <a:spcAft>
                <a:spcPct val="0"/>
              </a:spcAft>
              <a:defRPr sz="1200">
                <a:solidFill>
                  <a:schemeClr val="tx1"/>
                </a:solidFill>
                <a:latin typeface="Arial" panose="020B0604020202020204" pitchFamily="34" charset="0"/>
              </a:defRPr>
            </a:lvl6pPr>
            <a:lvl7pPr marL="3084513" indent="-239713" eaLnBrk="0" fontAlgn="base" hangingPunct="0">
              <a:spcBef>
                <a:spcPct val="30000"/>
              </a:spcBef>
              <a:spcAft>
                <a:spcPct val="0"/>
              </a:spcAft>
              <a:defRPr sz="1200">
                <a:solidFill>
                  <a:schemeClr val="tx1"/>
                </a:solidFill>
                <a:latin typeface="Arial" panose="020B0604020202020204" pitchFamily="34" charset="0"/>
              </a:defRPr>
            </a:lvl7pPr>
            <a:lvl8pPr marL="3541713" indent="-239713" eaLnBrk="0" fontAlgn="base" hangingPunct="0">
              <a:spcBef>
                <a:spcPct val="30000"/>
              </a:spcBef>
              <a:spcAft>
                <a:spcPct val="0"/>
              </a:spcAft>
              <a:defRPr sz="1200">
                <a:solidFill>
                  <a:schemeClr val="tx1"/>
                </a:solidFill>
                <a:latin typeface="Arial" panose="020B0604020202020204" pitchFamily="34" charset="0"/>
              </a:defRPr>
            </a:lvl8pPr>
            <a:lvl9pPr marL="3998913" indent="-23971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991CCA2-D2E0-4190-9554-E208707226E0}" type="slidenum">
              <a:rPr lang="fr-FR" altLang="fr-FR" smtClean="0"/>
              <a:pPr>
                <a:spcBef>
                  <a:spcPct val="0"/>
                </a:spcBef>
              </a:pPr>
              <a:t>1</a:t>
            </a:fld>
            <a:endParaRPr lang="fr-FR" altLang="fr-FR"/>
          </a:p>
        </p:txBody>
      </p:sp>
      <p:sp>
        <p:nvSpPr>
          <p:cNvPr id="4099" name="Rectangle 2">
            <a:extLst>
              <a:ext uri="{FF2B5EF4-FFF2-40B4-BE49-F238E27FC236}">
                <a16:creationId xmlns:a16="http://schemas.microsoft.com/office/drawing/2014/main" id="{E066DDDD-DA75-B6E5-B3F9-0E17A76B24C7}"/>
              </a:ext>
            </a:extLst>
          </p:cNvPr>
          <p:cNvSpPr>
            <a:spLocks noRot="1" noChangeArrowheads="1" noTextEdit="1"/>
          </p:cNvSpPr>
          <p:nvPr>
            <p:ph type="sldImg"/>
          </p:nvPr>
        </p:nvSpPr>
        <p:spPr>
          <a:ln/>
        </p:spPr>
      </p:sp>
      <p:sp>
        <p:nvSpPr>
          <p:cNvPr id="4100" name="Rectangle 3">
            <a:extLst>
              <a:ext uri="{FF2B5EF4-FFF2-40B4-BE49-F238E27FC236}">
                <a16:creationId xmlns:a16="http://schemas.microsoft.com/office/drawing/2014/main" id="{735113B4-EBFF-C638-B76F-C64DAD7AA7D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fr-FR" altLang="fr-FR">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6738" y="3322638"/>
            <a:ext cx="6427787" cy="2290762"/>
          </a:xfrm>
        </p:spPr>
        <p:txBody>
          <a:bodyPr/>
          <a:lstStyle/>
          <a:p>
            <a:r>
              <a:rPr lang="fr-FR"/>
              <a:t>Modifiez le style du titre</a:t>
            </a:r>
          </a:p>
        </p:txBody>
      </p:sp>
      <p:sp>
        <p:nvSpPr>
          <p:cNvPr id="3" name="Sous-titre 2"/>
          <p:cNvSpPr>
            <a:spLocks noGrp="1"/>
          </p:cNvSpPr>
          <p:nvPr>
            <p:ph type="subTitle" idx="1"/>
          </p:nvPr>
        </p:nvSpPr>
        <p:spPr>
          <a:xfrm>
            <a:off x="1133475" y="6059488"/>
            <a:ext cx="5294313" cy="2732087"/>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Modifiez le style des sous-titres du masque</a:t>
            </a:r>
          </a:p>
        </p:txBody>
      </p:sp>
      <p:sp>
        <p:nvSpPr>
          <p:cNvPr id="4" name="Rectangle 4">
            <a:extLst>
              <a:ext uri="{FF2B5EF4-FFF2-40B4-BE49-F238E27FC236}">
                <a16:creationId xmlns:a16="http://schemas.microsoft.com/office/drawing/2014/main" id="{D6A323BB-0EC1-B2F7-4EF7-C44665E13D6B}"/>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37B400F6-7EFE-70CB-D3C4-321F4C4EDAFA}"/>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28A65F13-A950-3BDD-119D-1AE674A58800}"/>
              </a:ext>
            </a:extLst>
          </p:cNvPr>
          <p:cNvSpPr>
            <a:spLocks noGrp="1" noChangeArrowheads="1"/>
          </p:cNvSpPr>
          <p:nvPr>
            <p:ph type="sldNum" sz="quarter" idx="12"/>
          </p:nvPr>
        </p:nvSpPr>
        <p:spPr>
          <a:ln/>
        </p:spPr>
        <p:txBody>
          <a:bodyPr/>
          <a:lstStyle>
            <a:lvl1pPr>
              <a:defRPr/>
            </a:lvl1pPr>
          </a:lstStyle>
          <a:p>
            <a:pPr>
              <a:defRPr/>
            </a:pPr>
            <a:fld id="{47AEA9F8-4038-4D96-891D-15DA7E83955B}" type="slidenum">
              <a:rPr lang="fr-FR" altLang="fr-FR"/>
              <a:pPr>
                <a:defRPr/>
              </a:pPr>
              <a:t>‹N°›</a:t>
            </a:fld>
            <a:endParaRPr lang="fr-FR" altLang="fr-FR"/>
          </a:p>
        </p:txBody>
      </p:sp>
    </p:spTree>
    <p:extLst>
      <p:ext uri="{BB962C8B-B14F-4D97-AF65-F5344CB8AC3E}">
        <p14:creationId xmlns:p14="http://schemas.microsoft.com/office/powerpoint/2010/main" val="1799542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a:extLst>
              <a:ext uri="{FF2B5EF4-FFF2-40B4-BE49-F238E27FC236}">
                <a16:creationId xmlns:a16="http://schemas.microsoft.com/office/drawing/2014/main" id="{66F18000-99A2-A10F-C64E-D2D8B3F912A5}"/>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23C04501-6F49-8788-F078-43ED76A3B491}"/>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88A78BE3-A905-D204-F962-5CD1F78F8345}"/>
              </a:ext>
            </a:extLst>
          </p:cNvPr>
          <p:cNvSpPr>
            <a:spLocks noGrp="1" noChangeArrowheads="1"/>
          </p:cNvSpPr>
          <p:nvPr>
            <p:ph type="sldNum" sz="quarter" idx="12"/>
          </p:nvPr>
        </p:nvSpPr>
        <p:spPr>
          <a:ln/>
        </p:spPr>
        <p:txBody>
          <a:bodyPr/>
          <a:lstStyle>
            <a:lvl1pPr>
              <a:defRPr/>
            </a:lvl1pPr>
          </a:lstStyle>
          <a:p>
            <a:pPr>
              <a:defRPr/>
            </a:pPr>
            <a:fld id="{DC097E50-B36C-49A3-BB82-59E038A88DD2}" type="slidenum">
              <a:rPr lang="fr-FR" altLang="fr-FR"/>
              <a:pPr>
                <a:defRPr/>
              </a:pPr>
              <a:t>‹N°›</a:t>
            </a:fld>
            <a:endParaRPr lang="fr-FR" altLang="fr-FR"/>
          </a:p>
        </p:txBody>
      </p:sp>
    </p:spTree>
    <p:extLst>
      <p:ext uri="{BB962C8B-B14F-4D97-AF65-F5344CB8AC3E}">
        <p14:creationId xmlns:p14="http://schemas.microsoft.com/office/powerpoint/2010/main" val="2936306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483225" y="428625"/>
            <a:ext cx="1700213" cy="9123363"/>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377825" y="428625"/>
            <a:ext cx="4953000" cy="9123363"/>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a:extLst>
              <a:ext uri="{FF2B5EF4-FFF2-40B4-BE49-F238E27FC236}">
                <a16:creationId xmlns:a16="http://schemas.microsoft.com/office/drawing/2014/main" id="{6AE7E3AB-1B92-A85C-FBEB-EFC76C46F4B0}"/>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071E26F9-E516-6FED-1F18-45A2C0546857}"/>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7AD50C50-3A11-0300-C130-8F1BD6DE7396}"/>
              </a:ext>
            </a:extLst>
          </p:cNvPr>
          <p:cNvSpPr>
            <a:spLocks noGrp="1" noChangeArrowheads="1"/>
          </p:cNvSpPr>
          <p:nvPr>
            <p:ph type="sldNum" sz="quarter" idx="12"/>
          </p:nvPr>
        </p:nvSpPr>
        <p:spPr>
          <a:ln/>
        </p:spPr>
        <p:txBody>
          <a:bodyPr/>
          <a:lstStyle>
            <a:lvl1pPr>
              <a:defRPr/>
            </a:lvl1pPr>
          </a:lstStyle>
          <a:p>
            <a:pPr>
              <a:defRPr/>
            </a:pPr>
            <a:fld id="{47AC7DD5-0606-4E59-AD24-396AFFCDB025}" type="slidenum">
              <a:rPr lang="fr-FR" altLang="fr-FR"/>
              <a:pPr>
                <a:defRPr/>
              </a:pPr>
              <a:t>‹N°›</a:t>
            </a:fld>
            <a:endParaRPr lang="fr-FR" altLang="fr-FR"/>
          </a:p>
        </p:txBody>
      </p:sp>
    </p:spTree>
    <p:extLst>
      <p:ext uri="{BB962C8B-B14F-4D97-AF65-F5344CB8AC3E}">
        <p14:creationId xmlns:p14="http://schemas.microsoft.com/office/powerpoint/2010/main" val="2312633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377825" y="428625"/>
            <a:ext cx="6805613" cy="912336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Rectangle 4">
            <a:extLst>
              <a:ext uri="{FF2B5EF4-FFF2-40B4-BE49-F238E27FC236}">
                <a16:creationId xmlns:a16="http://schemas.microsoft.com/office/drawing/2014/main" id="{7791764B-D9CD-F2F9-FDE6-587BDFE44ED9}"/>
              </a:ext>
            </a:extLst>
          </p:cNvPr>
          <p:cNvSpPr>
            <a:spLocks noGrp="1" noChangeArrowheads="1"/>
          </p:cNvSpPr>
          <p:nvPr>
            <p:ph type="dt" sz="half" idx="10"/>
          </p:nvPr>
        </p:nvSpPr>
        <p:spPr>
          <a:ln/>
        </p:spPr>
        <p:txBody>
          <a:bodyPr/>
          <a:lstStyle>
            <a:lvl1pPr>
              <a:defRPr/>
            </a:lvl1pPr>
          </a:lstStyle>
          <a:p>
            <a:pPr>
              <a:defRPr/>
            </a:pPr>
            <a:endParaRPr lang="fr-FR"/>
          </a:p>
        </p:txBody>
      </p:sp>
      <p:sp>
        <p:nvSpPr>
          <p:cNvPr id="4" name="Rectangle 5">
            <a:extLst>
              <a:ext uri="{FF2B5EF4-FFF2-40B4-BE49-F238E27FC236}">
                <a16:creationId xmlns:a16="http://schemas.microsoft.com/office/drawing/2014/main" id="{0F3BD86F-DCE4-5FAF-30A6-A8DD380FEF02}"/>
              </a:ext>
            </a:extLst>
          </p:cNvPr>
          <p:cNvSpPr>
            <a:spLocks noGrp="1" noChangeArrowheads="1"/>
          </p:cNvSpPr>
          <p:nvPr>
            <p:ph type="ftr" sz="quarter" idx="11"/>
          </p:nvPr>
        </p:nvSpPr>
        <p:spPr>
          <a:ln/>
        </p:spPr>
        <p:txBody>
          <a:bodyPr/>
          <a:lstStyle>
            <a:lvl1pPr>
              <a:defRPr/>
            </a:lvl1pPr>
          </a:lstStyle>
          <a:p>
            <a:pPr>
              <a:defRPr/>
            </a:pPr>
            <a:endParaRPr lang="fr-FR"/>
          </a:p>
        </p:txBody>
      </p:sp>
      <p:sp>
        <p:nvSpPr>
          <p:cNvPr id="5" name="Rectangle 6">
            <a:extLst>
              <a:ext uri="{FF2B5EF4-FFF2-40B4-BE49-F238E27FC236}">
                <a16:creationId xmlns:a16="http://schemas.microsoft.com/office/drawing/2014/main" id="{76719A7C-F69D-2DD2-3CA0-07A8895D2943}"/>
              </a:ext>
            </a:extLst>
          </p:cNvPr>
          <p:cNvSpPr>
            <a:spLocks noGrp="1" noChangeArrowheads="1"/>
          </p:cNvSpPr>
          <p:nvPr>
            <p:ph type="sldNum" sz="quarter" idx="12"/>
          </p:nvPr>
        </p:nvSpPr>
        <p:spPr>
          <a:ln/>
        </p:spPr>
        <p:txBody>
          <a:bodyPr/>
          <a:lstStyle>
            <a:lvl1pPr>
              <a:defRPr/>
            </a:lvl1pPr>
          </a:lstStyle>
          <a:p>
            <a:pPr>
              <a:defRPr/>
            </a:pPr>
            <a:fld id="{000EE018-3248-414E-ADE5-BB71E5FE6ECE}" type="slidenum">
              <a:rPr lang="fr-FR" altLang="fr-FR"/>
              <a:pPr>
                <a:defRPr/>
              </a:pPr>
              <a:t>‹N°›</a:t>
            </a:fld>
            <a:endParaRPr lang="fr-FR" altLang="fr-FR"/>
          </a:p>
        </p:txBody>
      </p:sp>
    </p:spTree>
    <p:extLst>
      <p:ext uri="{BB962C8B-B14F-4D97-AF65-F5344CB8AC3E}">
        <p14:creationId xmlns:p14="http://schemas.microsoft.com/office/powerpoint/2010/main" val="1341421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a:extLst>
              <a:ext uri="{FF2B5EF4-FFF2-40B4-BE49-F238E27FC236}">
                <a16:creationId xmlns:a16="http://schemas.microsoft.com/office/drawing/2014/main" id="{A4E65ED0-ED25-AAF8-1B56-51FC046B80D7}"/>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347CF378-1F40-9C96-2931-D5832BF1576B}"/>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FE0019F7-E164-32F8-C30E-BE2C5A78A95F}"/>
              </a:ext>
            </a:extLst>
          </p:cNvPr>
          <p:cNvSpPr>
            <a:spLocks noGrp="1" noChangeArrowheads="1"/>
          </p:cNvSpPr>
          <p:nvPr>
            <p:ph type="sldNum" sz="quarter" idx="12"/>
          </p:nvPr>
        </p:nvSpPr>
        <p:spPr>
          <a:ln/>
        </p:spPr>
        <p:txBody>
          <a:bodyPr/>
          <a:lstStyle>
            <a:lvl1pPr>
              <a:defRPr/>
            </a:lvl1pPr>
          </a:lstStyle>
          <a:p>
            <a:pPr>
              <a:defRPr/>
            </a:pPr>
            <a:fld id="{C8440C7E-F953-43B8-9D46-5941A8F5D226}" type="slidenum">
              <a:rPr lang="fr-FR" altLang="fr-FR"/>
              <a:pPr>
                <a:defRPr/>
              </a:pPr>
              <a:t>‹N°›</a:t>
            </a:fld>
            <a:endParaRPr lang="fr-FR" altLang="fr-FR"/>
          </a:p>
        </p:txBody>
      </p:sp>
    </p:spTree>
    <p:extLst>
      <p:ext uri="{BB962C8B-B14F-4D97-AF65-F5344CB8AC3E}">
        <p14:creationId xmlns:p14="http://schemas.microsoft.com/office/powerpoint/2010/main" val="381123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6900" y="6872288"/>
            <a:ext cx="6427788" cy="2122487"/>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596900" y="4532313"/>
            <a:ext cx="6427788" cy="2339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Modifiez les styles du texte du masque</a:t>
            </a:r>
          </a:p>
        </p:txBody>
      </p:sp>
      <p:sp>
        <p:nvSpPr>
          <p:cNvPr id="4" name="Rectangle 4">
            <a:extLst>
              <a:ext uri="{FF2B5EF4-FFF2-40B4-BE49-F238E27FC236}">
                <a16:creationId xmlns:a16="http://schemas.microsoft.com/office/drawing/2014/main" id="{A516A7D0-2F1F-4844-7181-F371C275B434}"/>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57A21F63-335E-FAD2-5ACF-9A64F39EDE74}"/>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870EB383-107B-7677-E1D2-252A4B292376}"/>
              </a:ext>
            </a:extLst>
          </p:cNvPr>
          <p:cNvSpPr>
            <a:spLocks noGrp="1" noChangeArrowheads="1"/>
          </p:cNvSpPr>
          <p:nvPr>
            <p:ph type="sldNum" sz="quarter" idx="12"/>
          </p:nvPr>
        </p:nvSpPr>
        <p:spPr>
          <a:ln/>
        </p:spPr>
        <p:txBody>
          <a:bodyPr/>
          <a:lstStyle>
            <a:lvl1pPr>
              <a:defRPr/>
            </a:lvl1pPr>
          </a:lstStyle>
          <a:p>
            <a:pPr>
              <a:defRPr/>
            </a:pPr>
            <a:fld id="{39D1195E-7944-46BD-B801-E9C0776316EC}" type="slidenum">
              <a:rPr lang="fr-FR" altLang="fr-FR"/>
              <a:pPr>
                <a:defRPr/>
              </a:pPr>
              <a:t>‹N°›</a:t>
            </a:fld>
            <a:endParaRPr lang="fr-FR" altLang="fr-FR"/>
          </a:p>
        </p:txBody>
      </p:sp>
    </p:spTree>
    <p:extLst>
      <p:ext uri="{BB962C8B-B14F-4D97-AF65-F5344CB8AC3E}">
        <p14:creationId xmlns:p14="http://schemas.microsoft.com/office/powerpoint/2010/main" val="1970662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856038" y="2495550"/>
            <a:ext cx="3327400" cy="705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a:extLst>
              <a:ext uri="{FF2B5EF4-FFF2-40B4-BE49-F238E27FC236}">
                <a16:creationId xmlns:a16="http://schemas.microsoft.com/office/drawing/2014/main" id="{24A0394C-2765-4D27-0EAE-300B1DC01A81}"/>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5">
            <a:extLst>
              <a:ext uri="{FF2B5EF4-FFF2-40B4-BE49-F238E27FC236}">
                <a16:creationId xmlns:a16="http://schemas.microsoft.com/office/drawing/2014/main" id="{EDD9FEA4-36BB-8EC7-2DAE-F4F2C434EEC8}"/>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6">
            <a:extLst>
              <a:ext uri="{FF2B5EF4-FFF2-40B4-BE49-F238E27FC236}">
                <a16:creationId xmlns:a16="http://schemas.microsoft.com/office/drawing/2014/main" id="{66C3C04B-DE40-8D47-20C7-3B10F124127F}"/>
              </a:ext>
            </a:extLst>
          </p:cNvPr>
          <p:cNvSpPr>
            <a:spLocks noGrp="1" noChangeArrowheads="1"/>
          </p:cNvSpPr>
          <p:nvPr>
            <p:ph type="sldNum" sz="quarter" idx="12"/>
          </p:nvPr>
        </p:nvSpPr>
        <p:spPr>
          <a:ln/>
        </p:spPr>
        <p:txBody>
          <a:bodyPr/>
          <a:lstStyle>
            <a:lvl1pPr>
              <a:defRPr/>
            </a:lvl1pPr>
          </a:lstStyle>
          <a:p>
            <a:pPr>
              <a:defRPr/>
            </a:pPr>
            <a:fld id="{277B2123-2EBE-41CE-9B4B-C83F462FC3BC}" type="slidenum">
              <a:rPr lang="fr-FR" altLang="fr-FR"/>
              <a:pPr>
                <a:defRPr/>
              </a:pPr>
              <a:t>‹N°›</a:t>
            </a:fld>
            <a:endParaRPr lang="fr-FR" altLang="fr-FR"/>
          </a:p>
        </p:txBody>
      </p:sp>
    </p:spTree>
    <p:extLst>
      <p:ext uri="{BB962C8B-B14F-4D97-AF65-F5344CB8AC3E}">
        <p14:creationId xmlns:p14="http://schemas.microsoft.com/office/powerpoint/2010/main" val="2034566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377825" y="2393950"/>
            <a:ext cx="3341688"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377825" y="3390900"/>
            <a:ext cx="3341688" cy="61610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841750" y="2393950"/>
            <a:ext cx="3341688"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3841750" y="3390900"/>
            <a:ext cx="3341688" cy="61610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a:extLst>
              <a:ext uri="{FF2B5EF4-FFF2-40B4-BE49-F238E27FC236}">
                <a16:creationId xmlns:a16="http://schemas.microsoft.com/office/drawing/2014/main" id="{A1A0F09C-F5D2-8727-F1A4-0CA36A88C232}"/>
              </a:ext>
            </a:extLst>
          </p:cNvPr>
          <p:cNvSpPr>
            <a:spLocks noGrp="1" noChangeArrowheads="1"/>
          </p:cNvSpPr>
          <p:nvPr>
            <p:ph type="dt" sz="half" idx="10"/>
          </p:nvPr>
        </p:nvSpPr>
        <p:spPr>
          <a:ln/>
        </p:spPr>
        <p:txBody>
          <a:bodyPr/>
          <a:lstStyle>
            <a:lvl1pPr>
              <a:defRPr/>
            </a:lvl1pPr>
          </a:lstStyle>
          <a:p>
            <a:pPr>
              <a:defRPr/>
            </a:pPr>
            <a:endParaRPr lang="fr-FR"/>
          </a:p>
        </p:txBody>
      </p:sp>
      <p:sp>
        <p:nvSpPr>
          <p:cNvPr id="8" name="Rectangle 5">
            <a:extLst>
              <a:ext uri="{FF2B5EF4-FFF2-40B4-BE49-F238E27FC236}">
                <a16:creationId xmlns:a16="http://schemas.microsoft.com/office/drawing/2014/main" id="{76502A30-DCBB-E225-4416-28DAC9BE846E}"/>
              </a:ext>
            </a:extLst>
          </p:cNvPr>
          <p:cNvSpPr>
            <a:spLocks noGrp="1" noChangeArrowheads="1"/>
          </p:cNvSpPr>
          <p:nvPr>
            <p:ph type="ftr" sz="quarter" idx="11"/>
          </p:nvPr>
        </p:nvSpPr>
        <p:spPr>
          <a:ln/>
        </p:spPr>
        <p:txBody>
          <a:bodyPr/>
          <a:lstStyle>
            <a:lvl1pPr>
              <a:defRPr/>
            </a:lvl1pPr>
          </a:lstStyle>
          <a:p>
            <a:pPr>
              <a:defRPr/>
            </a:pPr>
            <a:endParaRPr lang="fr-FR"/>
          </a:p>
        </p:txBody>
      </p:sp>
      <p:sp>
        <p:nvSpPr>
          <p:cNvPr id="9" name="Rectangle 6">
            <a:extLst>
              <a:ext uri="{FF2B5EF4-FFF2-40B4-BE49-F238E27FC236}">
                <a16:creationId xmlns:a16="http://schemas.microsoft.com/office/drawing/2014/main" id="{090E43B8-C473-2F9F-B080-4F5FDC358992}"/>
              </a:ext>
            </a:extLst>
          </p:cNvPr>
          <p:cNvSpPr>
            <a:spLocks noGrp="1" noChangeArrowheads="1"/>
          </p:cNvSpPr>
          <p:nvPr>
            <p:ph type="sldNum" sz="quarter" idx="12"/>
          </p:nvPr>
        </p:nvSpPr>
        <p:spPr>
          <a:ln/>
        </p:spPr>
        <p:txBody>
          <a:bodyPr/>
          <a:lstStyle>
            <a:lvl1pPr>
              <a:defRPr/>
            </a:lvl1pPr>
          </a:lstStyle>
          <a:p>
            <a:pPr>
              <a:defRPr/>
            </a:pPr>
            <a:fld id="{5C16AF77-9CE9-4CF2-A567-556F8E075024}" type="slidenum">
              <a:rPr lang="fr-FR" altLang="fr-FR"/>
              <a:pPr>
                <a:defRPr/>
              </a:pPr>
              <a:t>‹N°›</a:t>
            </a:fld>
            <a:endParaRPr lang="fr-FR" altLang="fr-FR"/>
          </a:p>
        </p:txBody>
      </p:sp>
    </p:spTree>
    <p:extLst>
      <p:ext uri="{BB962C8B-B14F-4D97-AF65-F5344CB8AC3E}">
        <p14:creationId xmlns:p14="http://schemas.microsoft.com/office/powerpoint/2010/main" val="1016451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4">
            <a:extLst>
              <a:ext uri="{FF2B5EF4-FFF2-40B4-BE49-F238E27FC236}">
                <a16:creationId xmlns:a16="http://schemas.microsoft.com/office/drawing/2014/main" id="{1E90F785-56C2-562B-B9FE-880512F1664F}"/>
              </a:ext>
            </a:extLst>
          </p:cNvPr>
          <p:cNvSpPr>
            <a:spLocks noGrp="1" noChangeArrowheads="1"/>
          </p:cNvSpPr>
          <p:nvPr>
            <p:ph type="dt" sz="half" idx="10"/>
          </p:nvPr>
        </p:nvSpPr>
        <p:spPr>
          <a:ln/>
        </p:spPr>
        <p:txBody>
          <a:bodyPr/>
          <a:lstStyle>
            <a:lvl1pPr>
              <a:defRPr/>
            </a:lvl1pPr>
          </a:lstStyle>
          <a:p>
            <a:pPr>
              <a:defRPr/>
            </a:pPr>
            <a:endParaRPr lang="fr-FR"/>
          </a:p>
        </p:txBody>
      </p:sp>
      <p:sp>
        <p:nvSpPr>
          <p:cNvPr id="4" name="Rectangle 5">
            <a:extLst>
              <a:ext uri="{FF2B5EF4-FFF2-40B4-BE49-F238E27FC236}">
                <a16:creationId xmlns:a16="http://schemas.microsoft.com/office/drawing/2014/main" id="{E649AAC2-148E-BE6B-6F93-4E5C0931A867}"/>
              </a:ext>
            </a:extLst>
          </p:cNvPr>
          <p:cNvSpPr>
            <a:spLocks noGrp="1" noChangeArrowheads="1"/>
          </p:cNvSpPr>
          <p:nvPr>
            <p:ph type="ftr" sz="quarter" idx="11"/>
          </p:nvPr>
        </p:nvSpPr>
        <p:spPr>
          <a:ln/>
        </p:spPr>
        <p:txBody>
          <a:bodyPr/>
          <a:lstStyle>
            <a:lvl1pPr>
              <a:defRPr/>
            </a:lvl1pPr>
          </a:lstStyle>
          <a:p>
            <a:pPr>
              <a:defRPr/>
            </a:pPr>
            <a:endParaRPr lang="fr-FR"/>
          </a:p>
        </p:txBody>
      </p:sp>
      <p:sp>
        <p:nvSpPr>
          <p:cNvPr id="5" name="Rectangle 6">
            <a:extLst>
              <a:ext uri="{FF2B5EF4-FFF2-40B4-BE49-F238E27FC236}">
                <a16:creationId xmlns:a16="http://schemas.microsoft.com/office/drawing/2014/main" id="{6DCEB4B1-1561-A4C2-3B26-92BBD8987B7B}"/>
              </a:ext>
            </a:extLst>
          </p:cNvPr>
          <p:cNvSpPr>
            <a:spLocks noGrp="1" noChangeArrowheads="1"/>
          </p:cNvSpPr>
          <p:nvPr>
            <p:ph type="sldNum" sz="quarter" idx="12"/>
          </p:nvPr>
        </p:nvSpPr>
        <p:spPr>
          <a:ln/>
        </p:spPr>
        <p:txBody>
          <a:bodyPr/>
          <a:lstStyle>
            <a:lvl1pPr>
              <a:defRPr/>
            </a:lvl1pPr>
          </a:lstStyle>
          <a:p>
            <a:pPr>
              <a:defRPr/>
            </a:pPr>
            <a:fld id="{5EC416AB-3A5A-4AA2-B32C-D427B193D2D6}" type="slidenum">
              <a:rPr lang="fr-FR" altLang="fr-FR"/>
              <a:pPr>
                <a:defRPr/>
              </a:pPr>
              <a:t>‹N°›</a:t>
            </a:fld>
            <a:endParaRPr lang="fr-FR" altLang="fr-FR"/>
          </a:p>
        </p:txBody>
      </p:sp>
    </p:spTree>
    <p:extLst>
      <p:ext uri="{BB962C8B-B14F-4D97-AF65-F5344CB8AC3E}">
        <p14:creationId xmlns:p14="http://schemas.microsoft.com/office/powerpoint/2010/main" val="175367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D791CA3-FD7F-6474-4652-E6118B03A8EE}"/>
              </a:ext>
            </a:extLst>
          </p:cNvPr>
          <p:cNvSpPr>
            <a:spLocks noGrp="1" noChangeArrowheads="1"/>
          </p:cNvSpPr>
          <p:nvPr>
            <p:ph type="dt" sz="half" idx="10"/>
          </p:nvPr>
        </p:nvSpPr>
        <p:spPr>
          <a:ln/>
        </p:spPr>
        <p:txBody>
          <a:bodyPr/>
          <a:lstStyle>
            <a:lvl1pPr>
              <a:defRPr/>
            </a:lvl1pPr>
          </a:lstStyle>
          <a:p>
            <a:pPr>
              <a:defRPr/>
            </a:pPr>
            <a:endParaRPr lang="fr-FR"/>
          </a:p>
        </p:txBody>
      </p:sp>
      <p:sp>
        <p:nvSpPr>
          <p:cNvPr id="3" name="Rectangle 5">
            <a:extLst>
              <a:ext uri="{FF2B5EF4-FFF2-40B4-BE49-F238E27FC236}">
                <a16:creationId xmlns:a16="http://schemas.microsoft.com/office/drawing/2014/main" id="{C2061BB1-974D-C496-29A7-382A533AADA0}"/>
              </a:ext>
            </a:extLst>
          </p:cNvPr>
          <p:cNvSpPr>
            <a:spLocks noGrp="1" noChangeArrowheads="1"/>
          </p:cNvSpPr>
          <p:nvPr>
            <p:ph type="ftr" sz="quarter" idx="11"/>
          </p:nvPr>
        </p:nvSpPr>
        <p:spPr>
          <a:ln/>
        </p:spPr>
        <p:txBody>
          <a:bodyPr/>
          <a:lstStyle>
            <a:lvl1pPr>
              <a:defRPr/>
            </a:lvl1pPr>
          </a:lstStyle>
          <a:p>
            <a:pPr>
              <a:defRPr/>
            </a:pPr>
            <a:endParaRPr lang="fr-FR"/>
          </a:p>
        </p:txBody>
      </p:sp>
      <p:sp>
        <p:nvSpPr>
          <p:cNvPr id="4" name="Rectangle 6">
            <a:extLst>
              <a:ext uri="{FF2B5EF4-FFF2-40B4-BE49-F238E27FC236}">
                <a16:creationId xmlns:a16="http://schemas.microsoft.com/office/drawing/2014/main" id="{23DF6DE4-E11D-B39F-9DF5-6326D7266E18}"/>
              </a:ext>
            </a:extLst>
          </p:cNvPr>
          <p:cNvSpPr>
            <a:spLocks noGrp="1" noChangeArrowheads="1"/>
          </p:cNvSpPr>
          <p:nvPr>
            <p:ph type="sldNum" sz="quarter" idx="12"/>
          </p:nvPr>
        </p:nvSpPr>
        <p:spPr>
          <a:ln/>
        </p:spPr>
        <p:txBody>
          <a:bodyPr/>
          <a:lstStyle>
            <a:lvl1pPr>
              <a:defRPr/>
            </a:lvl1pPr>
          </a:lstStyle>
          <a:p>
            <a:pPr>
              <a:defRPr/>
            </a:pPr>
            <a:fld id="{934E7FD3-9B4D-439E-B91A-8361E4C8D943}" type="slidenum">
              <a:rPr lang="fr-FR" altLang="fr-FR"/>
              <a:pPr>
                <a:defRPr/>
              </a:pPr>
              <a:t>‹N°›</a:t>
            </a:fld>
            <a:endParaRPr lang="fr-FR" altLang="fr-FR"/>
          </a:p>
        </p:txBody>
      </p:sp>
    </p:spTree>
    <p:extLst>
      <p:ext uri="{BB962C8B-B14F-4D97-AF65-F5344CB8AC3E}">
        <p14:creationId xmlns:p14="http://schemas.microsoft.com/office/powerpoint/2010/main" val="2660669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7825" y="425450"/>
            <a:ext cx="2487613" cy="1812925"/>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2955925"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77825" y="2238375"/>
            <a:ext cx="2487613" cy="73136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a:extLst>
              <a:ext uri="{FF2B5EF4-FFF2-40B4-BE49-F238E27FC236}">
                <a16:creationId xmlns:a16="http://schemas.microsoft.com/office/drawing/2014/main" id="{745CD9B6-5BF9-E427-5D06-2B6EFEE6F879}"/>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5">
            <a:extLst>
              <a:ext uri="{FF2B5EF4-FFF2-40B4-BE49-F238E27FC236}">
                <a16:creationId xmlns:a16="http://schemas.microsoft.com/office/drawing/2014/main" id="{4A3406A8-3EC2-571F-BC7A-26C1B5868FA5}"/>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6">
            <a:extLst>
              <a:ext uri="{FF2B5EF4-FFF2-40B4-BE49-F238E27FC236}">
                <a16:creationId xmlns:a16="http://schemas.microsoft.com/office/drawing/2014/main" id="{B6A7AE6F-3EB2-B555-DC48-67A43F57AC91}"/>
              </a:ext>
            </a:extLst>
          </p:cNvPr>
          <p:cNvSpPr>
            <a:spLocks noGrp="1" noChangeArrowheads="1"/>
          </p:cNvSpPr>
          <p:nvPr>
            <p:ph type="sldNum" sz="quarter" idx="12"/>
          </p:nvPr>
        </p:nvSpPr>
        <p:spPr>
          <a:ln/>
        </p:spPr>
        <p:txBody>
          <a:bodyPr/>
          <a:lstStyle>
            <a:lvl1pPr>
              <a:defRPr/>
            </a:lvl1pPr>
          </a:lstStyle>
          <a:p>
            <a:pPr>
              <a:defRPr/>
            </a:pPr>
            <a:fld id="{36956F11-D6FF-44BC-9C08-C4C0AF307799}" type="slidenum">
              <a:rPr lang="fr-FR" altLang="fr-FR"/>
              <a:pPr>
                <a:defRPr/>
              </a:pPr>
              <a:t>‹N°›</a:t>
            </a:fld>
            <a:endParaRPr lang="fr-FR" altLang="fr-FR"/>
          </a:p>
        </p:txBody>
      </p:sp>
    </p:spTree>
    <p:extLst>
      <p:ext uri="{BB962C8B-B14F-4D97-AF65-F5344CB8AC3E}">
        <p14:creationId xmlns:p14="http://schemas.microsoft.com/office/powerpoint/2010/main" val="1496486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2725" y="7485063"/>
            <a:ext cx="4535488" cy="884237"/>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482725" y="955675"/>
            <a:ext cx="4535488" cy="641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482725" y="8369300"/>
            <a:ext cx="4535488" cy="1254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a:extLst>
              <a:ext uri="{FF2B5EF4-FFF2-40B4-BE49-F238E27FC236}">
                <a16:creationId xmlns:a16="http://schemas.microsoft.com/office/drawing/2014/main" id="{4C41A6C9-83A8-F9F4-256D-0DAA8F7D2805}"/>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5">
            <a:extLst>
              <a:ext uri="{FF2B5EF4-FFF2-40B4-BE49-F238E27FC236}">
                <a16:creationId xmlns:a16="http://schemas.microsoft.com/office/drawing/2014/main" id="{A6D24F30-B4A8-1164-6B13-4959DE99F64B}"/>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6">
            <a:extLst>
              <a:ext uri="{FF2B5EF4-FFF2-40B4-BE49-F238E27FC236}">
                <a16:creationId xmlns:a16="http://schemas.microsoft.com/office/drawing/2014/main" id="{7C46662C-9883-F3EB-1A14-0CB021F0893F}"/>
              </a:ext>
            </a:extLst>
          </p:cNvPr>
          <p:cNvSpPr>
            <a:spLocks noGrp="1" noChangeArrowheads="1"/>
          </p:cNvSpPr>
          <p:nvPr>
            <p:ph type="sldNum" sz="quarter" idx="12"/>
          </p:nvPr>
        </p:nvSpPr>
        <p:spPr>
          <a:ln/>
        </p:spPr>
        <p:txBody>
          <a:bodyPr/>
          <a:lstStyle>
            <a:lvl1pPr>
              <a:defRPr/>
            </a:lvl1pPr>
          </a:lstStyle>
          <a:p>
            <a:pPr>
              <a:defRPr/>
            </a:pPr>
            <a:fld id="{E598B6B6-5A64-41E4-9519-B093BD7E1D2A}" type="slidenum">
              <a:rPr lang="fr-FR" altLang="fr-FR"/>
              <a:pPr>
                <a:defRPr/>
              </a:pPr>
              <a:t>‹N°›</a:t>
            </a:fld>
            <a:endParaRPr lang="fr-FR" altLang="fr-FR"/>
          </a:p>
        </p:txBody>
      </p:sp>
    </p:spTree>
    <p:extLst>
      <p:ext uri="{BB962C8B-B14F-4D97-AF65-F5344CB8AC3E}">
        <p14:creationId xmlns:p14="http://schemas.microsoft.com/office/powerpoint/2010/main" val="3004875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88A7611-B27C-0C7D-21BE-B7B8F7F163FC}"/>
              </a:ext>
            </a:extLst>
          </p:cNvPr>
          <p:cNvSpPr>
            <a:spLocks noGrp="1" noChangeArrowheads="1"/>
          </p:cNvSpPr>
          <p:nvPr>
            <p:ph type="title"/>
          </p:nvPr>
        </p:nvSpPr>
        <p:spPr bwMode="auto">
          <a:xfrm>
            <a:off x="377825" y="428625"/>
            <a:ext cx="6805613"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1027" name="Rectangle 3">
            <a:extLst>
              <a:ext uri="{FF2B5EF4-FFF2-40B4-BE49-F238E27FC236}">
                <a16:creationId xmlns:a16="http://schemas.microsoft.com/office/drawing/2014/main" id="{454C7C4E-8E15-5E75-2E02-D0267638B914}"/>
              </a:ext>
            </a:extLst>
          </p:cNvPr>
          <p:cNvSpPr>
            <a:spLocks noGrp="1" noChangeArrowheads="1"/>
          </p:cNvSpPr>
          <p:nvPr>
            <p:ph type="body" idx="1"/>
          </p:nvPr>
        </p:nvSpPr>
        <p:spPr bwMode="auto">
          <a:xfrm>
            <a:off x="377825" y="2495550"/>
            <a:ext cx="6805613" cy="705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104452" name="Rectangle 4">
            <a:extLst>
              <a:ext uri="{FF2B5EF4-FFF2-40B4-BE49-F238E27FC236}">
                <a16:creationId xmlns:a16="http://schemas.microsoft.com/office/drawing/2014/main" id="{2BF388C6-F959-FDF7-4914-E638A6DCEAB8}"/>
              </a:ext>
            </a:extLst>
          </p:cNvPr>
          <p:cNvSpPr>
            <a:spLocks noGrp="1" noChangeArrowheads="1"/>
          </p:cNvSpPr>
          <p:nvPr>
            <p:ph type="dt" sz="half" idx="2"/>
          </p:nvPr>
        </p:nvSpPr>
        <p:spPr bwMode="auto">
          <a:xfrm>
            <a:off x="377825" y="9737725"/>
            <a:ext cx="1765300" cy="7429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fr-FR"/>
          </a:p>
        </p:txBody>
      </p:sp>
      <p:sp>
        <p:nvSpPr>
          <p:cNvPr id="104453" name="Rectangle 5">
            <a:extLst>
              <a:ext uri="{FF2B5EF4-FFF2-40B4-BE49-F238E27FC236}">
                <a16:creationId xmlns:a16="http://schemas.microsoft.com/office/drawing/2014/main" id="{868EC1C5-3CC6-ED1B-4B3A-5378CA1DA2AF}"/>
              </a:ext>
            </a:extLst>
          </p:cNvPr>
          <p:cNvSpPr>
            <a:spLocks noGrp="1" noChangeArrowheads="1"/>
          </p:cNvSpPr>
          <p:nvPr>
            <p:ph type="ftr" sz="quarter" idx="3"/>
          </p:nvPr>
        </p:nvSpPr>
        <p:spPr bwMode="auto">
          <a:xfrm>
            <a:off x="2582863" y="9737725"/>
            <a:ext cx="2395537" cy="7429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fr-FR"/>
          </a:p>
        </p:txBody>
      </p:sp>
      <p:sp>
        <p:nvSpPr>
          <p:cNvPr id="104454" name="Rectangle 6">
            <a:extLst>
              <a:ext uri="{FF2B5EF4-FFF2-40B4-BE49-F238E27FC236}">
                <a16:creationId xmlns:a16="http://schemas.microsoft.com/office/drawing/2014/main" id="{385A0A40-0FBB-438B-1DDE-F4EB6836954D}"/>
              </a:ext>
            </a:extLst>
          </p:cNvPr>
          <p:cNvSpPr>
            <a:spLocks noGrp="1" noChangeArrowheads="1"/>
          </p:cNvSpPr>
          <p:nvPr>
            <p:ph type="sldNum" sz="quarter" idx="4"/>
          </p:nvPr>
        </p:nvSpPr>
        <p:spPr bwMode="auto">
          <a:xfrm>
            <a:off x="5418138" y="9737725"/>
            <a:ext cx="1765300" cy="7429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DCF011D-A0C5-4178-B403-1EE0FFED0805}"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redevancephyto.developpement-durable.gouv.fr/"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8FFD0D4C-36B6-4F88-1985-33F7F31F9481}"/>
              </a:ext>
              <a:ext uri="{C183D7F6-B498-43B3-948B-1728B52AA6E4}">
                <adec:decorative xmlns:adec="http://schemas.microsoft.com/office/drawing/2017/decorative" val="1"/>
              </a:ext>
            </a:extLst>
          </p:cNvPr>
          <p:cNvSpPr>
            <a:spLocks noChangeArrowheads="1"/>
          </p:cNvSpPr>
          <p:nvPr/>
        </p:nvSpPr>
        <p:spPr bwMode="auto">
          <a:xfrm>
            <a:off x="0" y="3311525"/>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77" name="Text Box 7">
            <a:extLst>
              <a:ext uri="{FF2B5EF4-FFF2-40B4-BE49-F238E27FC236}">
                <a16:creationId xmlns:a16="http://schemas.microsoft.com/office/drawing/2014/main" id="{9B979DC5-D2A7-CC1D-F5F4-EC5537F4C098}"/>
              </a:ext>
            </a:extLst>
          </p:cNvPr>
          <p:cNvSpPr txBox="1">
            <a:spLocks noChangeArrowheads="1"/>
          </p:cNvSpPr>
          <p:nvPr/>
        </p:nvSpPr>
        <p:spPr bwMode="auto">
          <a:xfrm>
            <a:off x="700088" y="857250"/>
            <a:ext cx="6624637" cy="96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500" b="1">
                <a:solidFill>
                  <a:srgbClr val="EE7F00"/>
                </a:solidFill>
              </a:rPr>
              <a:t>REDEVANCE POUR POLLUTIONS DIFFUSES</a:t>
            </a:r>
          </a:p>
          <a:p>
            <a:pPr algn="ctr" eaLnBrk="1" hangingPunct="1">
              <a:spcBef>
                <a:spcPct val="0"/>
              </a:spcBef>
              <a:buFontTx/>
              <a:buNone/>
            </a:pPr>
            <a:r>
              <a:rPr lang="fr-FR" altLang="fr-FR" sz="1000" i="1">
                <a:solidFill>
                  <a:srgbClr val="EE7F00"/>
                </a:solidFill>
              </a:rPr>
              <a:t>(Article L.213-10-8 du code de l’environnement)</a:t>
            </a:r>
          </a:p>
          <a:p>
            <a:pPr algn="ctr" eaLnBrk="1" hangingPunct="1">
              <a:spcBef>
                <a:spcPct val="0"/>
              </a:spcBef>
              <a:buFontTx/>
              <a:buNone/>
            </a:pPr>
            <a:endParaRPr lang="fr-FR" altLang="fr-FR" sz="1000" b="1" i="1">
              <a:solidFill>
                <a:srgbClr val="EE7F00"/>
              </a:solidFill>
            </a:endParaRPr>
          </a:p>
          <a:p>
            <a:pPr algn="ctr" eaLnBrk="1" hangingPunct="1">
              <a:spcBef>
                <a:spcPct val="0"/>
              </a:spcBef>
              <a:buFontTx/>
              <a:buNone/>
            </a:pPr>
            <a:r>
              <a:rPr lang="fr-FR" altLang="fr-FR" sz="1100" b="1" i="1">
                <a:solidFill>
                  <a:srgbClr val="EE7F00"/>
                </a:solidFill>
              </a:rPr>
              <a:t>NOTICE EXPLICATIVE DE LA DÉCLARATION DU BILAN ANNUEL DES ACHATS </a:t>
            </a:r>
          </a:p>
          <a:p>
            <a:pPr algn="ctr" eaLnBrk="1" hangingPunct="1">
              <a:spcBef>
                <a:spcPct val="0"/>
              </a:spcBef>
              <a:buFontTx/>
              <a:buNone/>
            </a:pPr>
            <a:r>
              <a:rPr lang="fr-FR" altLang="fr-FR" sz="1100" b="1" i="1">
                <a:solidFill>
                  <a:srgbClr val="EE7F00"/>
                </a:solidFill>
              </a:rPr>
              <a:t>DE PRODUITS PHYTOPHARMACEUTIQUES EFFECTUÉS EN 2024</a:t>
            </a:r>
            <a:endParaRPr lang="fr-FR" altLang="fr-FR" sz="1100" b="1" i="1">
              <a:solidFill>
                <a:srgbClr val="FF0000"/>
              </a:solidFill>
            </a:endParaRPr>
          </a:p>
        </p:txBody>
      </p:sp>
      <p:sp>
        <p:nvSpPr>
          <p:cNvPr id="3076" name="Text Box 6">
            <a:extLst>
              <a:ext uri="{FF2B5EF4-FFF2-40B4-BE49-F238E27FC236}">
                <a16:creationId xmlns:a16="http://schemas.microsoft.com/office/drawing/2014/main" id="{CDCCE5BC-9F3A-55BC-B07B-D9E8611FE89C}"/>
              </a:ext>
              <a:ext uri="{C183D7F6-B498-43B3-948B-1728B52AA6E4}">
                <adec:decorative xmlns:adec="http://schemas.microsoft.com/office/drawing/2017/decorative" val="0"/>
              </a:ext>
            </a:extLst>
          </p:cNvPr>
          <p:cNvSpPr txBox="1">
            <a:spLocks noChangeArrowheads="1"/>
          </p:cNvSpPr>
          <p:nvPr/>
        </p:nvSpPr>
        <p:spPr bwMode="auto">
          <a:xfrm>
            <a:off x="828675" y="1912938"/>
            <a:ext cx="6335713"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000" i="1"/>
              <a:t>En application des articles L.213-10-8 et D.213-48-21 du Code de l’Environnement et de l’article R.254-26 du code rural et de la pêche maritime, les professionnels ayant l’obligation de tenir le registre prévu à l’article L.254-3-1 du code rural et de la pêche maritime doivent transmettre à l’Agence de l’Eau Artois Picardie le bilan annuel de leurs achats au titre de la redevance pour pollutions diffuses.</a:t>
            </a:r>
          </a:p>
        </p:txBody>
      </p:sp>
      <p:sp>
        <p:nvSpPr>
          <p:cNvPr id="3075" name="Text Box 5">
            <a:extLst>
              <a:ext uri="{FF2B5EF4-FFF2-40B4-BE49-F238E27FC236}">
                <a16:creationId xmlns:a16="http://schemas.microsoft.com/office/drawing/2014/main" id="{6196ED2B-3523-6E8E-066B-955ED2CC494F}"/>
              </a:ext>
            </a:extLst>
          </p:cNvPr>
          <p:cNvSpPr txBox="1">
            <a:spLocks noGrp="1" noChangeArrowheads="1"/>
          </p:cNvSpPr>
          <p:nvPr>
            <p:ph type="title" idx="4294967295"/>
          </p:nvPr>
        </p:nvSpPr>
        <p:spPr bwMode="auto">
          <a:xfrm>
            <a:off x="971550" y="2622550"/>
            <a:ext cx="4033838" cy="27622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95363" rtl="0" eaLnBrk="1" fontAlgn="base" latinLnBrk="0" hangingPunct="1">
              <a:lnSpc>
                <a:spcPct val="100000"/>
              </a:lnSpc>
              <a:spcBef>
                <a:spcPct val="50000"/>
              </a:spcBef>
              <a:spcAft>
                <a:spcPct val="0"/>
              </a:spcAft>
              <a:buClrTx/>
              <a:buSzTx/>
              <a:buFontTx/>
              <a:buNone/>
              <a:tabLst/>
              <a:defRPr/>
            </a:pPr>
            <a:r>
              <a:rPr kumimoji="0" lang="fr-FR" altLang="fr-FR" sz="1200" b="0" i="0" u="none" strike="noStrike" kern="1200" cap="none" spc="0" normalizeH="0" baseline="0" noProof="0" dirty="0">
                <a:ln>
                  <a:noFill/>
                </a:ln>
                <a:solidFill>
                  <a:srgbClr val="EE7F00"/>
                </a:solidFill>
                <a:effectLst/>
                <a:uLnTx/>
                <a:uFillTx/>
                <a:latin typeface="Lucida Sans Unicode" panose="020B0602030504020204" pitchFamily="34" charset="0"/>
                <a:ea typeface="+mn-ea"/>
                <a:cs typeface="Lucida Sans Unicode" panose="020B0602030504020204" pitchFamily="34" charset="0"/>
              </a:rPr>
              <a:t>▣</a:t>
            </a:r>
            <a:r>
              <a:rPr kumimoji="0" lang="fr-FR" altLang="fr-FR"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r>
              <a:rPr kumimoji="0" lang="fr-FR" altLang="fr-FR"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Le cadre législatif</a:t>
            </a:r>
          </a:p>
        </p:txBody>
      </p:sp>
      <p:sp>
        <p:nvSpPr>
          <p:cNvPr id="2056" name="Text Box 8">
            <a:extLst>
              <a:ext uri="{FF2B5EF4-FFF2-40B4-BE49-F238E27FC236}">
                <a16:creationId xmlns:a16="http://schemas.microsoft.com/office/drawing/2014/main" id="{F549E7AF-423E-08D6-3BF7-D1769DCAEDB5}"/>
              </a:ext>
            </a:extLst>
          </p:cNvPr>
          <p:cNvSpPr txBox="1">
            <a:spLocks noChangeArrowheads="1"/>
          </p:cNvSpPr>
          <p:nvPr/>
        </p:nvSpPr>
        <p:spPr bwMode="auto">
          <a:xfrm>
            <a:off x="973138" y="2898775"/>
            <a:ext cx="6335712" cy="1692275"/>
          </a:xfrm>
          <a:prstGeom prst="rect">
            <a:avLst/>
          </a:prstGeom>
          <a:noFill/>
          <a:ln>
            <a:noFill/>
          </a:ln>
          <a:effectLst/>
        </p:spPr>
        <p:txBody>
          <a:bodyPr>
            <a:spAutoFit/>
          </a:bodyPr>
          <a:lstStyle>
            <a:lvl1pPr defTabSz="995363" eaLnBrk="0" hangingPunct="0">
              <a:spcBef>
                <a:spcPct val="20000"/>
              </a:spcBef>
              <a:buChar char="•"/>
              <a:defRPr sz="3200">
                <a:solidFill>
                  <a:schemeClr val="tx1"/>
                </a:solidFill>
                <a:latin typeface="Arial" charset="0"/>
              </a:defRPr>
            </a:lvl1pPr>
            <a:lvl2pPr marL="742950" indent="-285750" defTabSz="995363" eaLnBrk="0" hangingPunct="0">
              <a:spcBef>
                <a:spcPct val="20000"/>
              </a:spcBef>
              <a:buChar char="–"/>
              <a:defRPr sz="2800">
                <a:solidFill>
                  <a:schemeClr val="tx1"/>
                </a:solidFill>
                <a:latin typeface="Arial" charset="0"/>
              </a:defRPr>
            </a:lvl2pPr>
            <a:lvl3pPr marL="1143000" indent="-228600" defTabSz="995363" eaLnBrk="0" hangingPunct="0">
              <a:spcBef>
                <a:spcPct val="20000"/>
              </a:spcBef>
              <a:buChar char="•"/>
              <a:defRPr sz="2400">
                <a:solidFill>
                  <a:schemeClr val="tx1"/>
                </a:solidFill>
                <a:latin typeface="Arial" charset="0"/>
              </a:defRPr>
            </a:lvl3pPr>
            <a:lvl4pPr marL="1600200" indent="-228600" defTabSz="995363" eaLnBrk="0" hangingPunct="0">
              <a:spcBef>
                <a:spcPct val="20000"/>
              </a:spcBef>
              <a:buChar char="–"/>
              <a:defRPr sz="2000">
                <a:solidFill>
                  <a:schemeClr val="tx1"/>
                </a:solidFill>
                <a:latin typeface="Arial" charset="0"/>
              </a:defRPr>
            </a:lvl4pPr>
            <a:lvl5pPr marL="2057400" indent="-228600" defTabSz="995363" eaLnBrk="0" hangingPunct="0">
              <a:spcBef>
                <a:spcPct val="20000"/>
              </a:spcBef>
              <a:buChar char="»"/>
              <a:defRPr sz="2000">
                <a:solidFill>
                  <a:schemeClr val="tx1"/>
                </a:solidFill>
                <a:latin typeface="Arial" charset="0"/>
              </a:defRPr>
            </a:lvl5pPr>
            <a:lvl6pPr marL="2514600" indent="-228600" defTabSz="995363" eaLnBrk="0" fontAlgn="base" hangingPunct="0">
              <a:spcBef>
                <a:spcPct val="20000"/>
              </a:spcBef>
              <a:spcAft>
                <a:spcPct val="0"/>
              </a:spcAft>
              <a:buChar char="»"/>
              <a:defRPr sz="2000">
                <a:solidFill>
                  <a:schemeClr val="tx1"/>
                </a:solidFill>
                <a:latin typeface="Arial" charset="0"/>
              </a:defRPr>
            </a:lvl6pPr>
            <a:lvl7pPr marL="2971800" indent="-228600" defTabSz="995363" eaLnBrk="0" fontAlgn="base" hangingPunct="0">
              <a:spcBef>
                <a:spcPct val="20000"/>
              </a:spcBef>
              <a:spcAft>
                <a:spcPct val="0"/>
              </a:spcAft>
              <a:buChar char="»"/>
              <a:defRPr sz="2000">
                <a:solidFill>
                  <a:schemeClr val="tx1"/>
                </a:solidFill>
                <a:latin typeface="Arial" charset="0"/>
              </a:defRPr>
            </a:lvl7pPr>
            <a:lvl8pPr marL="3429000" indent="-228600" defTabSz="995363" eaLnBrk="0" fontAlgn="base" hangingPunct="0">
              <a:spcBef>
                <a:spcPct val="20000"/>
              </a:spcBef>
              <a:spcAft>
                <a:spcPct val="0"/>
              </a:spcAft>
              <a:buChar char="»"/>
              <a:defRPr sz="2000">
                <a:solidFill>
                  <a:schemeClr val="tx1"/>
                </a:solidFill>
                <a:latin typeface="Arial" charset="0"/>
              </a:defRPr>
            </a:lvl8pPr>
            <a:lvl9pPr marL="3886200" indent="-228600" defTabSz="995363"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defRPr/>
            </a:pPr>
            <a:r>
              <a:rPr lang="fr-FR" altLang="fr-FR" sz="1000" dirty="0"/>
              <a:t>En application du principe pollueur-payeur et de la loi de finances pour 2009, cette redevance sert à financer :</a:t>
            </a:r>
          </a:p>
          <a:p>
            <a:pPr algn="just">
              <a:spcBef>
                <a:spcPct val="0"/>
              </a:spcBef>
              <a:buFontTx/>
              <a:buNone/>
              <a:defRPr/>
            </a:pPr>
            <a:endParaRPr lang="fr-FR" altLang="fr-FR" sz="1000" dirty="0"/>
          </a:p>
          <a:p>
            <a:pPr marL="171450" indent="-171450" algn="just">
              <a:spcBef>
                <a:spcPct val="0"/>
              </a:spcBef>
              <a:buFontTx/>
              <a:buChar char="-"/>
              <a:defRPr/>
            </a:pPr>
            <a:r>
              <a:rPr lang="fr-FR" altLang="fr-FR" sz="1000" dirty="0"/>
              <a:t>les programmes d’intervention des agences et offices de l’eau ; </a:t>
            </a:r>
          </a:p>
          <a:p>
            <a:pPr algn="just">
              <a:spcBef>
                <a:spcPct val="0"/>
              </a:spcBef>
              <a:buFontTx/>
              <a:buNone/>
              <a:defRPr/>
            </a:pPr>
            <a:endParaRPr lang="fr-FR" altLang="fr-FR" sz="1000" dirty="0"/>
          </a:p>
          <a:p>
            <a:pPr marL="171450" indent="-171450" algn="just">
              <a:spcBef>
                <a:spcPct val="0"/>
              </a:spcBef>
              <a:buFontTx/>
              <a:buChar char="-"/>
              <a:defRPr/>
            </a:pPr>
            <a:r>
              <a:rPr lang="fr-FR" altLang="fr-FR" sz="1000" dirty="0"/>
              <a:t>le plan Ecophyto, qui vise à réduire l’usage des pesticides de 50% d’ici 2030.</a:t>
            </a:r>
          </a:p>
          <a:p>
            <a:pPr algn="just">
              <a:spcBef>
                <a:spcPct val="0"/>
              </a:spcBef>
              <a:buFontTx/>
              <a:buNone/>
              <a:defRPr/>
            </a:pPr>
            <a:endParaRPr lang="fr-FR" altLang="fr-FR" sz="1000" dirty="0"/>
          </a:p>
          <a:p>
            <a:pPr algn="just">
              <a:buFontTx/>
              <a:buNone/>
              <a:defRPr/>
            </a:pPr>
            <a:r>
              <a:rPr lang="fr-FR" altLang="fr-FR" sz="1000" dirty="0"/>
              <a:t>En application de </a:t>
            </a:r>
            <a:r>
              <a:rPr lang="fr-FR" altLang="fr-FR" sz="1000"/>
              <a:t>l’article D.</a:t>
            </a:r>
            <a:r>
              <a:rPr lang="fr-FR" altLang="fr-FR" sz="1000" dirty="0"/>
              <a:t>213-48-27-1 du code de l’environnement, l</a:t>
            </a:r>
            <a:r>
              <a:rPr lang="fr-FR" sz="1000" dirty="0"/>
              <a:t>es redevables de l'ensemble du territoire métropolitain adressent leur déclaration à l'Agence de l'eau Artois-Picardie, qui est désignée pour l'établissement du titre de recettes et le recouvrement de la redevance auprès de ces redevables.</a:t>
            </a:r>
          </a:p>
          <a:p>
            <a:pPr algn="just">
              <a:buFontTx/>
              <a:buNone/>
              <a:defRPr/>
            </a:pPr>
            <a:endParaRPr lang="fr-FR" altLang="fr-FR" sz="1000" dirty="0"/>
          </a:p>
        </p:txBody>
      </p:sp>
      <p:sp>
        <p:nvSpPr>
          <p:cNvPr id="3079" name="Rectangle 9">
            <a:extLst>
              <a:ext uri="{FF2B5EF4-FFF2-40B4-BE49-F238E27FC236}">
                <a16:creationId xmlns:a16="http://schemas.microsoft.com/office/drawing/2014/main" id="{B8BC03BA-BD6B-8EA8-949D-06A5E36326B3}"/>
              </a:ext>
              <a:ext uri="{C183D7F6-B498-43B3-948B-1728B52AA6E4}">
                <adec:decorative xmlns:adec="http://schemas.microsoft.com/office/drawing/2017/decorative" val="1"/>
              </a:ext>
            </a:extLst>
          </p:cNvPr>
          <p:cNvSpPr>
            <a:spLocks noChangeArrowheads="1"/>
          </p:cNvSpPr>
          <p:nvPr/>
        </p:nvSpPr>
        <p:spPr bwMode="auto">
          <a:xfrm>
            <a:off x="0" y="0"/>
            <a:ext cx="468313" cy="10693400"/>
          </a:xfrm>
          <a:prstGeom prst="rect">
            <a:avLst/>
          </a:prstGeom>
          <a:gradFill rotWithShape="1">
            <a:gsLst>
              <a:gs pos="0">
                <a:srgbClr val="FFCA8F"/>
              </a:gs>
              <a:gs pos="100000">
                <a:srgbClr val="EE7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80" name="Text Box 10">
            <a:extLst>
              <a:ext uri="{FF2B5EF4-FFF2-40B4-BE49-F238E27FC236}">
                <a16:creationId xmlns:a16="http://schemas.microsoft.com/office/drawing/2014/main" id="{D6B0BEF9-8CEC-8A36-4A45-CDCC20618990}"/>
              </a:ext>
            </a:extLst>
          </p:cNvPr>
          <p:cNvSpPr txBox="1">
            <a:spLocks noChangeArrowheads="1"/>
          </p:cNvSpPr>
          <p:nvPr/>
        </p:nvSpPr>
        <p:spPr bwMode="auto">
          <a:xfrm>
            <a:off x="971550" y="4625975"/>
            <a:ext cx="619283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200">
                <a:solidFill>
                  <a:srgbClr val="EE7F00"/>
                </a:solidFill>
                <a:latin typeface="Lucida Sans Unicode" panose="020B0602030504020204" pitchFamily="34" charset="0"/>
              </a:rPr>
              <a:t>▣</a:t>
            </a:r>
            <a:r>
              <a:rPr lang="fr-FR" altLang="fr-FR" sz="1200">
                <a:latin typeface="Lucida Sans Unicode" panose="020B0602030504020204" pitchFamily="34" charset="0"/>
              </a:rPr>
              <a:t> </a:t>
            </a:r>
            <a:r>
              <a:rPr lang="fr-FR" altLang="fr-FR" sz="1200" b="1">
                <a:solidFill>
                  <a:srgbClr val="000000"/>
                </a:solidFill>
              </a:rPr>
              <a:t>Les produits et substances concernés</a:t>
            </a:r>
          </a:p>
        </p:txBody>
      </p:sp>
      <p:sp>
        <p:nvSpPr>
          <p:cNvPr id="3081" name="Text Box 11">
            <a:extLst>
              <a:ext uri="{FF2B5EF4-FFF2-40B4-BE49-F238E27FC236}">
                <a16:creationId xmlns:a16="http://schemas.microsoft.com/office/drawing/2014/main" id="{6EB8E51F-3E0F-AF04-350B-0902EC24A4E6}"/>
              </a:ext>
            </a:extLst>
          </p:cNvPr>
          <p:cNvSpPr txBox="1">
            <a:spLocks noChangeArrowheads="1"/>
          </p:cNvSpPr>
          <p:nvPr/>
        </p:nvSpPr>
        <p:spPr bwMode="auto">
          <a:xfrm>
            <a:off x="971550" y="4914900"/>
            <a:ext cx="6335713"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000"/>
              <a:t>Les dispositions concernent les produits phytopharmaceutiques et les semences traitées au moyen des produits (cf. l’article L 253-1 du code rural). Ces produits servent à détruire les végétaux indésirables (herbicides), à protéger les plantes (fongicides, insecticides), à agir sur leurs processus vitaux sans être des substances nutritives (régulateurs de croissance) et à conserver les récoltes. Pour pouvoir être vendus et utilisés en France, ces produits doivent faire l’objet d’une autorisation de mise sur le marché (AMM).</a:t>
            </a:r>
          </a:p>
          <a:p>
            <a:pPr algn="just">
              <a:spcBef>
                <a:spcPct val="0"/>
              </a:spcBef>
              <a:buFontTx/>
              <a:buNone/>
            </a:pPr>
            <a:endParaRPr lang="fr-FR" altLang="fr-FR" sz="1000"/>
          </a:p>
          <a:p>
            <a:pPr algn="just">
              <a:spcBef>
                <a:spcPct val="0"/>
              </a:spcBef>
              <a:buFontTx/>
              <a:buNone/>
            </a:pPr>
            <a:r>
              <a:rPr lang="fr-FR" altLang="fr-FR" sz="1000"/>
              <a:t>Un produit phytopharmaceutique peut contenir des substances dangereuses. Les substances soumises à la redevance pour pollutions diffuses sont définies au II de l’article L.213-10-8 du code de l’environnement. Le montant de cette redevance est fonction de la dangerosité de ces substances et des quantités présentes dans les produits.</a:t>
            </a:r>
          </a:p>
          <a:p>
            <a:pPr algn="just">
              <a:spcBef>
                <a:spcPct val="0"/>
              </a:spcBef>
              <a:buFontTx/>
              <a:buNone/>
            </a:pPr>
            <a:endParaRPr lang="fr-FR" altLang="fr-FR" sz="1000"/>
          </a:p>
          <a:p>
            <a:pPr algn="just">
              <a:spcBef>
                <a:spcPct val="0"/>
              </a:spcBef>
              <a:buFontTx/>
              <a:buNone/>
            </a:pPr>
            <a:r>
              <a:rPr lang="fr-FR" altLang="fr-FR" sz="1000"/>
              <a:t>Les taux appliqués à ces catégories de substances, constitutives de l’assiette de la redevance, vont de 9 € par kg à 0,9 € par kg en fonction de leur toxicité et de leur dangerosité.</a:t>
            </a:r>
          </a:p>
          <a:p>
            <a:pPr algn="just">
              <a:spcBef>
                <a:spcPct val="0"/>
              </a:spcBef>
              <a:buFontTx/>
              <a:buNone/>
            </a:pPr>
            <a:r>
              <a:rPr lang="fr-FR" altLang="fr-FR" sz="1000"/>
              <a:t>Des taux additionnels sont appliqués aux substances qui ne répondent plus à la réglementation européenne mais qui sont encore commercialisés (5€ par kg), et à celles dont on envisage la substitution (2,5€ par kg).</a:t>
            </a:r>
          </a:p>
        </p:txBody>
      </p:sp>
      <p:grpSp>
        <p:nvGrpSpPr>
          <p:cNvPr id="3082" name="Group 32">
            <a:extLst>
              <a:ext uri="{FF2B5EF4-FFF2-40B4-BE49-F238E27FC236}">
                <a16:creationId xmlns:a16="http://schemas.microsoft.com/office/drawing/2014/main" id="{07C9D236-F6F1-EC94-9A61-5742C9595155}"/>
              </a:ext>
              <a:ext uri="{C183D7F6-B498-43B3-948B-1728B52AA6E4}">
                <adec:decorative xmlns:adec="http://schemas.microsoft.com/office/drawing/2017/decorative" val="1"/>
              </a:ext>
            </a:extLst>
          </p:cNvPr>
          <p:cNvGrpSpPr>
            <a:grpSpLocks/>
          </p:cNvGrpSpPr>
          <p:nvPr/>
        </p:nvGrpSpPr>
        <p:grpSpPr bwMode="auto">
          <a:xfrm>
            <a:off x="468313" y="161925"/>
            <a:ext cx="5041900" cy="863600"/>
            <a:chOff x="249" y="102"/>
            <a:chExt cx="3176" cy="544"/>
          </a:xfrm>
        </p:grpSpPr>
        <p:sp>
          <p:nvSpPr>
            <p:cNvPr id="3087" name="Rectangle 16">
              <a:extLst>
                <a:ext uri="{FF2B5EF4-FFF2-40B4-BE49-F238E27FC236}">
                  <a16:creationId xmlns:a16="http://schemas.microsoft.com/office/drawing/2014/main" id="{AEA2D543-7E8A-CE67-B256-E57FB788A2F1}"/>
                </a:ext>
              </a:extLst>
            </p:cNvPr>
            <p:cNvSpPr>
              <a:spLocks noChangeArrowheads="1"/>
            </p:cNvSpPr>
            <p:nvPr/>
          </p:nvSpPr>
          <p:spPr bwMode="auto">
            <a:xfrm>
              <a:off x="385" y="373"/>
              <a:ext cx="68" cy="136"/>
            </a:xfrm>
            <a:prstGeom prst="rect">
              <a:avLst/>
            </a:prstGeom>
            <a:solidFill>
              <a:srgbClr val="EE7F00"/>
            </a:solidFill>
            <a:ln w="9525">
              <a:solidFill>
                <a:srgbClr val="EE7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88" name="Rectangle 12">
              <a:extLst>
                <a:ext uri="{FF2B5EF4-FFF2-40B4-BE49-F238E27FC236}">
                  <a16:creationId xmlns:a16="http://schemas.microsoft.com/office/drawing/2014/main" id="{CC278864-22E6-1E60-D273-AAB571546E03}"/>
                </a:ext>
              </a:extLst>
            </p:cNvPr>
            <p:cNvSpPr>
              <a:spLocks noChangeArrowheads="1"/>
            </p:cNvSpPr>
            <p:nvPr/>
          </p:nvSpPr>
          <p:spPr bwMode="auto">
            <a:xfrm>
              <a:off x="453" y="238"/>
              <a:ext cx="2972" cy="272"/>
            </a:xfrm>
            <a:prstGeom prst="rect">
              <a:avLst/>
            </a:prstGeom>
            <a:gradFill rotWithShape="1">
              <a:gsLst>
                <a:gs pos="0">
                  <a:srgbClr val="EE7F00"/>
                </a:gs>
                <a:gs pos="100000">
                  <a:schemeClr val="bg1"/>
                </a:gs>
              </a:gsLst>
              <a:lin ang="0" scaled="1"/>
            </a:gradFill>
            <a:ln>
              <a:noFill/>
            </a:ln>
            <a:effectLst/>
            <a:extLst>
              <a:ext uri="{91240B29-F687-4F45-9708-019B960494DF}">
                <a14:hiddenLine xmlns:a14="http://schemas.microsoft.com/office/drawing/2010/main" w="9525">
                  <a:solidFill>
                    <a:srgbClr val="9951B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89" name="Rectangle 13">
              <a:extLst>
                <a:ext uri="{FF2B5EF4-FFF2-40B4-BE49-F238E27FC236}">
                  <a16:creationId xmlns:a16="http://schemas.microsoft.com/office/drawing/2014/main" id="{FE405F04-F4B6-936A-1F7A-F9DAC37C2E5D}"/>
                </a:ext>
              </a:extLst>
            </p:cNvPr>
            <p:cNvSpPr>
              <a:spLocks noChangeArrowheads="1"/>
            </p:cNvSpPr>
            <p:nvPr/>
          </p:nvSpPr>
          <p:spPr bwMode="auto">
            <a:xfrm>
              <a:off x="385" y="102"/>
              <a:ext cx="68" cy="136"/>
            </a:xfrm>
            <a:prstGeom prst="rect">
              <a:avLst/>
            </a:prstGeom>
            <a:solidFill>
              <a:srgbClr val="EDC451"/>
            </a:solidFill>
            <a:ln w="9525">
              <a:solidFill>
                <a:srgbClr val="EDC45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0" name="Rectangle 15">
              <a:extLst>
                <a:ext uri="{FF2B5EF4-FFF2-40B4-BE49-F238E27FC236}">
                  <a16:creationId xmlns:a16="http://schemas.microsoft.com/office/drawing/2014/main" id="{2BEDE452-1B98-848D-BF88-3CB020F846E3}"/>
                </a:ext>
              </a:extLst>
            </p:cNvPr>
            <p:cNvSpPr>
              <a:spLocks noChangeArrowheads="1"/>
            </p:cNvSpPr>
            <p:nvPr/>
          </p:nvSpPr>
          <p:spPr bwMode="auto">
            <a:xfrm>
              <a:off x="385" y="237"/>
              <a:ext cx="68" cy="136"/>
            </a:xfrm>
            <a:prstGeom prst="rect">
              <a:avLst/>
            </a:prstGeom>
            <a:solidFill>
              <a:srgbClr val="BF512F"/>
            </a:solidFill>
            <a:ln w="9525">
              <a:solidFill>
                <a:srgbClr val="BF512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1" name="Rectangle 17">
              <a:extLst>
                <a:ext uri="{FF2B5EF4-FFF2-40B4-BE49-F238E27FC236}">
                  <a16:creationId xmlns:a16="http://schemas.microsoft.com/office/drawing/2014/main" id="{E6E59058-2D3D-680B-4882-E04F76205D2A}"/>
                </a:ext>
              </a:extLst>
            </p:cNvPr>
            <p:cNvSpPr>
              <a:spLocks noChangeArrowheads="1"/>
            </p:cNvSpPr>
            <p:nvPr/>
          </p:nvSpPr>
          <p:spPr bwMode="auto">
            <a:xfrm>
              <a:off x="317" y="238"/>
              <a:ext cx="68" cy="136"/>
            </a:xfrm>
            <a:prstGeom prst="rect">
              <a:avLst/>
            </a:prstGeom>
            <a:solidFill>
              <a:srgbClr val="EDC451"/>
            </a:solidFill>
            <a:ln w="9525">
              <a:solidFill>
                <a:srgbClr val="EDC45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2" name="Rectangle 18">
              <a:extLst>
                <a:ext uri="{FF2B5EF4-FFF2-40B4-BE49-F238E27FC236}">
                  <a16:creationId xmlns:a16="http://schemas.microsoft.com/office/drawing/2014/main" id="{5771B9DF-EB52-44E5-5FD5-0A3F31426492}"/>
                </a:ext>
              </a:extLst>
            </p:cNvPr>
            <p:cNvSpPr>
              <a:spLocks noChangeArrowheads="1"/>
            </p:cNvSpPr>
            <p:nvPr/>
          </p:nvSpPr>
          <p:spPr bwMode="auto">
            <a:xfrm>
              <a:off x="317" y="374"/>
              <a:ext cx="68" cy="136"/>
            </a:xfrm>
            <a:prstGeom prst="rect">
              <a:avLst/>
            </a:prstGeom>
            <a:solidFill>
              <a:srgbClr val="BF512F"/>
            </a:solidFill>
            <a:ln w="9525">
              <a:solidFill>
                <a:srgbClr val="BF512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3" name="Rectangle 19">
              <a:extLst>
                <a:ext uri="{FF2B5EF4-FFF2-40B4-BE49-F238E27FC236}">
                  <a16:creationId xmlns:a16="http://schemas.microsoft.com/office/drawing/2014/main" id="{57ECE7C8-BFD1-F773-283A-68F183A92D45}"/>
                </a:ext>
              </a:extLst>
            </p:cNvPr>
            <p:cNvSpPr>
              <a:spLocks noChangeArrowheads="1"/>
            </p:cNvSpPr>
            <p:nvPr/>
          </p:nvSpPr>
          <p:spPr bwMode="auto">
            <a:xfrm>
              <a:off x="249" y="374"/>
              <a:ext cx="68" cy="136"/>
            </a:xfrm>
            <a:prstGeom prst="rect">
              <a:avLst/>
            </a:prstGeom>
            <a:solidFill>
              <a:srgbClr val="EDC451"/>
            </a:solidFill>
            <a:ln w="9525">
              <a:solidFill>
                <a:srgbClr val="EDC45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4" name="Rectangle 20">
              <a:extLst>
                <a:ext uri="{FF2B5EF4-FFF2-40B4-BE49-F238E27FC236}">
                  <a16:creationId xmlns:a16="http://schemas.microsoft.com/office/drawing/2014/main" id="{5A63AF3B-FFF5-2807-4071-F1E0726EE4B2}"/>
                </a:ext>
              </a:extLst>
            </p:cNvPr>
            <p:cNvSpPr>
              <a:spLocks noChangeArrowheads="1"/>
            </p:cNvSpPr>
            <p:nvPr/>
          </p:nvSpPr>
          <p:spPr bwMode="auto">
            <a:xfrm>
              <a:off x="249" y="510"/>
              <a:ext cx="68" cy="136"/>
            </a:xfrm>
            <a:prstGeom prst="rect">
              <a:avLst/>
            </a:prstGeom>
            <a:solidFill>
              <a:srgbClr val="BF512F"/>
            </a:solidFill>
            <a:ln w="9525">
              <a:solidFill>
                <a:srgbClr val="BF512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grpSp>
      <p:sp>
        <p:nvSpPr>
          <p:cNvPr id="3083" name="Text Box 33">
            <a:extLst>
              <a:ext uri="{FF2B5EF4-FFF2-40B4-BE49-F238E27FC236}">
                <a16:creationId xmlns:a16="http://schemas.microsoft.com/office/drawing/2014/main" id="{36E915E2-3A0D-12E5-2943-E6D14170505E}"/>
              </a:ext>
              <a:ext uri="{C183D7F6-B498-43B3-948B-1728B52AA6E4}">
                <adec:decorative xmlns:adec="http://schemas.microsoft.com/office/drawing/2017/decorative" val="1"/>
              </a:ext>
            </a:extLst>
          </p:cNvPr>
          <p:cNvSpPr txBox="1">
            <a:spLocks noChangeArrowheads="1"/>
          </p:cNvSpPr>
          <p:nvPr/>
        </p:nvSpPr>
        <p:spPr bwMode="auto">
          <a:xfrm>
            <a:off x="6948488" y="10315575"/>
            <a:ext cx="2159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700"/>
              <a:t>1</a:t>
            </a:r>
          </a:p>
        </p:txBody>
      </p:sp>
      <p:sp>
        <p:nvSpPr>
          <p:cNvPr id="3084" name="Text Box 10">
            <a:extLst>
              <a:ext uri="{FF2B5EF4-FFF2-40B4-BE49-F238E27FC236}">
                <a16:creationId xmlns:a16="http://schemas.microsoft.com/office/drawing/2014/main" id="{A98EF186-3D59-D19A-540C-210C16AA6914}"/>
              </a:ext>
            </a:extLst>
          </p:cNvPr>
          <p:cNvSpPr txBox="1">
            <a:spLocks noChangeArrowheads="1"/>
          </p:cNvSpPr>
          <p:nvPr/>
        </p:nvSpPr>
        <p:spPr bwMode="auto">
          <a:xfrm>
            <a:off x="933450" y="7723188"/>
            <a:ext cx="64277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200">
                <a:solidFill>
                  <a:srgbClr val="EE7F00"/>
                </a:solidFill>
                <a:latin typeface="Lucida Sans Unicode" panose="020B0602030504020204" pitchFamily="34" charset="0"/>
              </a:rPr>
              <a:t>▣</a:t>
            </a:r>
            <a:r>
              <a:rPr lang="fr-FR" altLang="fr-FR" sz="1200">
                <a:latin typeface="Lucida Sans Unicode" panose="020B0602030504020204" pitchFamily="34" charset="0"/>
              </a:rPr>
              <a:t> </a:t>
            </a:r>
            <a:r>
              <a:rPr lang="fr-FR" altLang="fr-FR" sz="1200" b="1">
                <a:solidFill>
                  <a:srgbClr val="000000"/>
                </a:solidFill>
              </a:rPr>
              <a:t>Une échéance à respecter : la déclaration doit être effectuée pour le 31 mars 2025</a:t>
            </a:r>
          </a:p>
        </p:txBody>
      </p:sp>
      <p:sp>
        <p:nvSpPr>
          <p:cNvPr id="3085" name="Text Box 11">
            <a:extLst>
              <a:ext uri="{FF2B5EF4-FFF2-40B4-BE49-F238E27FC236}">
                <a16:creationId xmlns:a16="http://schemas.microsoft.com/office/drawing/2014/main" id="{7F50C80D-5DA9-E33A-27B1-C6E65E587F19}"/>
              </a:ext>
            </a:extLst>
          </p:cNvPr>
          <p:cNvSpPr txBox="1">
            <a:spLocks noChangeArrowheads="1"/>
          </p:cNvSpPr>
          <p:nvPr/>
        </p:nvSpPr>
        <p:spPr bwMode="auto">
          <a:xfrm>
            <a:off x="973138" y="8069263"/>
            <a:ext cx="6335712" cy="2246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000"/>
              <a:t>La déclaration consiste à transmettre le bilan annuel des achats de l’année précédente à l’Agence de l’Eau Artois-Picardie pour la métropole, ou à l’Office de l’eau pour les distributeurs dont le siège est situé dans un Département ou Région d’Outre Mer. </a:t>
            </a:r>
          </a:p>
          <a:p>
            <a:pPr algn="just">
              <a:spcBef>
                <a:spcPct val="0"/>
              </a:spcBef>
              <a:buFontTx/>
              <a:buNone/>
            </a:pPr>
            <a:endParaRPr lang="fr-FR" altLang="fr-FR" sz="1000"/>
          </a:p>
          <a:p>
            <a:pPr algn="just">
              <a:spcBef>
                <a:spcPct val="0"/>
              </a:spcBef>
              <a:buFontTx/>
              <a:buNone/>
            </a:pPr>
            <a:r>
              <a:rPr lang="fr-FR" altLang="fr-FR" sz="1000"/>
              <a:t>Sont également concernés les acquéreurs de produits phytopharmaceutiques, de semences traitées et les commanditaires d'une prestation de traitement de semences s'ils se fournissent auprès d'une personne n'étant pas déjà redevable. </a:t>
            </a:r>
          </a:p>
          <a:p>
            <a:pPr>
              <a:spcBef>
                <a:spcPct val="0"/>
              </a:spcBef>
              <a:buFontTx/>
              <a:buNone/>
            </a:pPr>
            <a:endParaRPr lang="fr-FR" altLang="fr-FR" sz="1000"/>
          </a:p>
          <a:p>
            <a:pPr algn="just">
              <a:spcBef>
                <a:spcPct val="0"/>
              </a:spcBef>
              <a:buFontTx/>
              <a:buNone/>
            </a:pPr>
            <a:r>
              <a:rPr lang="fr-FR" altLang="fr-FR" sz="1000"/>
              <a:t>Les produits disposant d'une autorisation de mise sur le marché français, mais achetés à l'étranger, et les produits d'enrobage de semences achetés directement à une firme, sans passer par un point de distribution, sont soumis à la redevance.</a:t>
            </a:r>
          </a:p>
          <a:p>
            <a:pPr algn="just">
              <a:spcBef>
                <a:spcPct val="0"/>
              </a:spcBef>
              <a:buFontTx/>
              <a:buNone/>
            </a:pPr>
            <a:endParaRPr lang="fr-FR" altLang="fr-FR" sz="1000"/>
          </a:p>
          <a:p>
            <a:pPr algn="just">
              <a:spcBef>
                <a:spcPct val="0"/>
              </a:spcBef>
              <a:buFontTx/>
              <a:buNone/>
            </a:pPr>
            <a:r>
              <a:rPr lang="fr-FR" altLang="fr-FR" sz="1000" u="sng"/>
              <a:t>Tout utilisateur de produits ou de semences achetés à l’étranger doit donc tenir un registre et déclarer ses achats annuels.</a:t>
            </a:r>
          </a:p>
        </p:txBody>
      </p:sp>
      <p:pic>
        <p:nvPicPr>
          <p:cNvPr id="3086" name="Picture 23">
            <a:extLst>
              <a:ext uri="{FF2B5EF4-FFF2-40B4-BE49-F238E27FC236}">
                <a16:creationId xmlns:a16="http://schemas.microsoft.com/office/drawing/2014/main" id="{21FEB58E-6FA8-FBDF-C5E9-1A8EF9BBAFB2}"/>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4388" y="306388"/>
            <a:ext cx="1414462" cy="55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a:extLst>
              <a:ext uri="{FF2B5EF4-FFF2-40B4-BE49-F238E27FC236}">
                <a16:creationId xmlns:a16="http://schemas.microsoft.com/office/drawing/2014/main" id="{B5326E3C-7B68-AB32-75C6-571F2619561A}"/>
              </a:ext>
              <a:ext uri="{C183D7F6-B498-43B3-948B-1728B52AA6E4}">
                <adec:decorative xmlns:adec="http://schemas.microsoft.com/office/drawing/2017/decorative" val="1"/>
              </a:ext>
            </a:extLst>
          </p:cNvPr>
          <p:cNvSpPr>
            <a:spLocks noChangeArrowheads="1"/>
          </p:cNvSpPr>
          <p:nvPr/>
        </p:nvSpPr>
        <p:spPr bwMode="auto">
          <a:xfrm>
            <a:off x="0" y="3311525"/>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5123" name="Rectangle 9">
            <a:extLst>
              <a:ext uri="{FF2B5EF4-FFF2-40B4-BE49-F238E27FC236}">
                <a16:creationId xmlns:a16="http://schemas.microsoft.com/office/drawing/2014/main" id="{7895A71B-7241-B9B1-7BB6-E8344A5453EB}"/>
              </a:ext>
              <a:ext uri="{C183D7F6-B498-43B3-948B-1728B52AA6E4}">
                <adec:decorative xmlns:adec="http://schemas.microsoft.com/office/drawing/2017/decorative" val="1"/>
              </a:ext>
            </a:extLst>
          </p:cNvPr>
          <p:cNvSpPr>
            <a:spLocks noChangeArrowheads="1"/>
          </p:cNvSpPr>
          <p:nvPr/>
        </p:nvSpPr>
        <p:spPr bwMode="auto">
          <a:xfrm>
            <a:off x="0" y="0"/>
            <a:ext cx="468313" cy="10693400"/>
          </a:xfrm>
          <a:prstGeom prst="rect">
            <a:avLst/>
          </a:prstGeom>
          <a:gradFill rotWithShape="1">
            <a:gsLst>
              <a:gs pos="0">
                <a:srgbClr val="FFCA8F"/>
              </a:gs>
              <a:gs pos="100000">
                <a:srgbClr val="EE7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5165" name="Text Box 24">
            <a:extLst>
              <a:ext uri="{FF2B5EF4-FFF2-40B4-BE49-F238E27FC236}">
                <a16:creationId xmlns:a16="http://schemas.microsoft.com/office/drawing/2014/main" id="{743F09AD-501E-5B02-103B-CD7EAD337E7C}"/>
              </a:ext>
            </a:extLst>
          </p:cNvPr>
          <p:cNvSpPr txBox="1">
            <a:spLocks noChangeArrowheads="1"/>
          </p:cNvSpPr>
          <p:nvPr/>
        </p:nvSpPr>
        <p:spPr bwMode="auto">
          <a:xfrm>
            <a:off x="900113" y="233363"/>
            <a:ext cx="6335712"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000">
                <a:solidFill>
                  <a:srgbClr val="EE7F00"/>
                </a:solidFill>
                <a:latin typeface="Lucida Sans Unicode" panose="020B0602030504020204" pitchFamily="34" charset="0"/>
              </a:rPr>
              <a:t>▣</a:t>
            </a:r>
            <a:r>
              <a:rPr lang="fr-FR" altLang="fr-FR" sz="1000">
                <a:latin typeface="Lucida Sans Unicode" panose="020B0602030504020204" pitchFamily="34" charset="0"/>
              </a:rPr>
              <a:t> </a:t>
            </a:r>
            <a:r>
              <a:rPr lang="fr-FR" altLang="fr-FR" sz="1200" b="1"/>
              <a:t>Les assujettis et leurs obligations  </a:t>
            </a:r>
            <a:endParaRPr lang="fr-FR" altLang="fr-FR" sz="1200" b="1">
              <a:solidFill>
                <a:srgbClr val="FF0000"/>
              </a:solidFill>
            </a:endParaRPr>
          </a:p>
        </p:txBody>
      </p:sp>
      <p:sp>
        <p:nvSpPr>
          <p:cNvPr id="5124" name="Text Box 121">
            <a:extLst>
              <a:ext uri="{FF2B5EF4-FFF2-40B4-BE49-F238E27FC236}">
                <a16:creationId xmlns:a16="http://schemas.microsoft.com/office/drawing/2014/main" id="{5FE39C58-3D23-DB06-9A99-16BEDDE015FC}"/>
              </a:ext>
              <a:ext uri="{C183D7F6-B498-43B3-948B-1728B52AA6E4}">
                <adec:decorative xmlns:adec="http://schemas.microsoft.com/office/drawing/2017/decorative" val="1"/>
              </a:ext>
            </a:extLst>
          </p:cNvPr>
          <p:cNvSpPr txBox="1">
            <a:spLocks noChangeArrowheads="1"/>
          </p:cNvSpPr>
          <p:nvPr/>
        </p:nvSpPr>
        <p:spPr bwMode="auto">
          <a:xfrm>
            <a:off x="6948488" y="10315575"/>
            <a:ext cx="2159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700"/>
              <a:t>2</a:t>
            </a:r>
          </a:p>
        </p:txBody>
      </p:sp>
      <p:graphicFrame>
        <p:nvGraphicFramePr>
          <p:cNvPr id="17" name="Tableau 16">
            <a:extLst>
              <a:ext uri="{FF2B5EF4-FFF2-40B4-BE49-F238E27FC236}">
                <a16:creationId xmlns:a16="http://schemas.microsoft.com/office/drawing/2014/main" id="{348DF90D-D7DE-36E7-A6B5-288744D5F417}"/>
              </a:ext>
            </a:extLst>
          </p:cNvPr>
          <p:cNvGraphicFramePr>
            <a:graphicFrameLocks noGrp="1"/>
          </p:cNvGraphicFramePr>
          <p:nvPr>
            <p:extLst>
              <p:ext uri="{D42A27DB-BD31-4B8C-83A1-F6EECF244321}">
                <p14:modId xmlns:p14="http://schemas.microsoft.com/office/powerpoint/2010/main" val="2534170218"/>
              </p:ext>
            </p:extLst>
          </p:nvPr>
        </p:nvGraphicFramePr>
        <p:xfrm>
          <a:off x="1084263" y="590550"/>
          <a:ext cx="6073775" cy="3138487"/>
        </p:xfrm>
        <a:graphic>
          <a:graphicData uri="http://schemas.openxmlformats.org/drawingml/2006/table">
            <a:tbl>
              <a:tblPr firstRow="1" firstCol="1" bandRow="1">
                <a:tableStyleId>{21E4AEA4-8DFA-4A89-87EB-49C32662AFE0}</a:tableStyleId>
              </a:tblPr>
              <a:tblGrid>
                <a:gridCol w="2078592">
                  <a:extLst>
                    <a:ext uri="{9D8B030D-6E8A-4147-A177-3AD203B41FA5}">
                      <a16:colId xmlns:a16="http://schemas.microsoft.com/office/drawing/2014/main" val="20000"/>
                    </a:ext>
                  </a:extLst>
                </a:gridCol>
                <a:gridCol w="1080160">
                  <a:extLst>
                    <a:ext uri="{9D8B030D-6E8A-4147-A177-3AD203B41FA5}">
                      <a16:colId xmlns:a16="http://schemas.microsoft.com/office/drawing/2014/main" val="20001"/>
                    </a:ext>
                  </a:extLst>
                </a:gridCol>
                <a:gridCol w="1296666">
                  <a:extLst>
                    <a:ext uri="{9D8B030D-6E8A-4147-A177-3AD203B41FA5}">
                      <a16:colId xmlns:a16="http://schemas.microsoft.com/office/drawing/2014/main" val="20002"/>
                    </a:ext>
                  </a:extLst>
                </a:gridCol>
                <a:gridCol w="1618357">
                  <a:extLst>
                    <a:ext uri="{9D8B030D-6E8A-4147-A177-3AD203B41FA5}">
                      <a16:colId xmlns:a16="http://schemas.microsoft.com/office/drawing/2014/main" val="20003"/>
                    </a:ext>
                  </a:extLst>
                </a:gridCol>
              </a:tblGrid>
              <a:tr h="696933">
                <a:tc>
                  <a:txBody>
                    <a:bodyPr/>
                    <a:lstStyle/>
                    <a:p>
                      <a:pPr algn="ctr">
                        <a:lnSpc>
                          <a:spcPct val="115000"/>
                        </a:lnSpc>
                        <a:spcAft>
                          <a:spcPts val="0"/>
                        </a:spcAft>
                      </a:pPr>
                      <a:r>
                        <a:rPr lang="fr-FR" sz="700" dirty="0">
                          <a:effectLst/>
                        </a:rPr>
                        <a:t> </a:t>
                      </a:r>
                      <a:endParaRPr lang="fr-FR" sz="700" dirty="0">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700" dirty="0">
                          <a:solidFill>
                            <a:srgbClr val="3C0000"/>
                          </a:solidFill>
                          <a:effectLst/>
                        </a:rPr>
                        <a:t>QUI EST ASSUJETTI ?</a:t>
                      </a:r>
                    </a:p>
                    <a:p>
                      <a:pPr algn="ctr">
                        <a:lnSpc>
                          <a:spcPct val="115000"/>
                        </a:lnSpc>
                        <a:spcAft>
                          <a:spcPts val="0"/>
                        </a:spcAft>
                      </a:pPr>
                      <a:r>
                        <a:rPr lang="fr-FR" sz="700" dirty="0">
                          <a:solidFill>
                            <a:srgbClr val="3C0000"/>
                          </a:solidFill>
                          <a:effectLst/>
                        </a:rPr>
                        <a:t>(celui qui supporte le coût de la redevance)</a:t>
                      </a:r>
                      <a:endParaRPr lang="fr-FR" sz="700" dirty="0">
                        <a:solidFill>
                          <a:srgbClr val="3C0000"/>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700" dirty="0">
                          <a:solidFill>
                            <a:schemeClr val="tx1">
                              <a:lumMod val="95000"/>
                              <a:lumOff val="5000"/>
                            </a:schemeClr>
                          </a:solidFill>
                          <a:effectLst/>
                        </a:rPr>
                        <a:t>QUI EST REDEVABLE </a:t>
                      </a:r>
                    </a:p>
                    <a:p>
                      <a:pPr algn="ctr">
                        <a:lnSpc>
                          <a:spcPct val="115000"/>
                        </a:lnSpc>
                        <a:spcAft>
                          <a:spcPts val="0"/>
                        </a:spcAft>
                      </a:pPr>
                      <a:r>
                        <a:rPr lang="fr-FR" sz="700" dirty="0">
                          <a:solidFill>
                            <a:schemeClr val="tx1">
                              <a:lumMod val="95000"/>
                              <a:lumOff val="5000"/>
                            </a:schemeClr>
                          </a:solidFill>
                          <a:effectLst/>
                        </a:rPr>
                        <a:t>(celui qui reverse la redevance) ?</a:t>
                      </a:r>
                    </a:p>
                    <a:p>
                      <a:pPr algn="ctr">
                        <a:lnSpc>
                          <a:spcPct val="115000"/>
                        </a:lnSpc>
                        <a:spcAft>
                          <a:spcPts val="0"/>
                        </a:spcAft>
                      </a:pPr>
                      <a:r>
                        <a:rPr lang="fr-FR" sz="700" dirty="0">
                          <a:solidFill>
                            <a:schemeClr val="tx1">
                              <a:lumMod val="95000"/>
                              <a:lumOff val="5000"/>
                            </a:schemeClr>
                          </a:solidFill>
                          <a:effectLst/>
                        </a:rPr>
                        <a:t>Qui a l’obligation de tenir le registre ?</a:t>
                      </a:r>
                      <a:endParaRPr lang="fr-FR" sz="700" dirty="0">
                        <a:solidFill>
                          <a:schemeClr val="tx1">
                            <a:lumMod val="95000"/>
                            <a:lumOff val="5000"/>
                          </a:schemeClr>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700" dirty="0">
                          <a:solidFill>
                            <a:schemeClr val="tx1"/>
                          </a:solidFill>
                          <a:effectLst/>
                        </a:rPr>
                        <a:t>QUI DECLARE </a:t>
                      </a:r>
                    </a:p>
                    <a:p>
                      <a:pPr algn="ctr">
                        <a:lnSpc>
                          <a:spcPct val="115000"/>
                        </a:lnSpc>
                        <a:spcAft>
                          <a:spcPts val="0"/>
                        </a:spcAft>
                      </a:pPr>
                      <a:r>
                        <a:rPr lang="fr-FR" sz="700" dirty="0">
                          <a:solidFill>
                            <a:schemeClr val="tx1"/>
                          </a:solidFill>
                          <a:effectLst/>
                        </a:rPr>
                        <a:t>A L’AGENCE DE L’EAU ?</a:t>
                      </a:r>
                    </a:p>
                    <a:p>
                      <a:pPr algn="ctr">
                        <a:lnSpc>
                          <a:spcPct val="115000"/>
                        </a:lnSpc>
                        <a:spcAft>
                          <a:spcPts val="0"/>
                        </a:spcAft>
                      </a:pPr>
                      <a:r>
                        <a:rPr lang="fr-FR" sz="700" dirty="0">
                          <a:solidFill>
                            <a:schemeClr val="tx1"/>
                          </a:solidFill>
                          <a:effectLst/>
                        </a:rPr>
                        <a:t>Quelle est la prochaine échéance ?</a:t>
                      </a:r>
                      <a:endParaRPr lang="fr-FR" sz="700"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extLst>
                  <a:ext uri="{0D108BD9-81ED-4DB2-BD59-A6C34878D82A}">
                    <a16:rowId xmlns:a16="http://schemas.microsoft.com/office/drawing/2014/main" val="10000"/>
                  </a:ext>
                </a:extLst>
              </a:tr>
              <a:tr h="490828">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DISTRIBUTEUR DE PRODUITS PHYTOPHARMACEUTIQUES </a:t>
                      </a:r>
                    </a:p>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 établi en France</a:t>
                      </a:r>
                    </a:p>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à des utilisateurs non professionnels </a:t>
                      </a:r>
                      <a:endParaRPr lang="fr-FR" sz="700"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800" dirty="0">
                          <a:effectLst/>
                        </a:rPr>
                        <a:t>L’agriculteur</a:t>
                      </a:r>
                      <a:endParaRPr lang="fr-FR" sz="800"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dirty="0">
                          <a:effectLst/>
                        </a:rPr>
                        <a:t>Le distributeur</a:t>
                      </a:r>
                      <a:endParaRPr lang="fr-FR" sz="800"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dirty="0">
                          <a:effectLst/>
                        </a:rPr>
                        <a:t>Le distributeur </a:t>
                      </a:r>
                    </a:p>
                    <a:p>
                      <a:pPr algn="ctr">
                        <a:lnSpc>
                          <a:spcPct val="115000"/>
                        </a:lnSpc>
                        <a:spcAft>
                          <a:spcPts val="0"/>
                        </a:spcAft>
                      </a:pPr>
                      <a:r>
                        <a:rPr lang="fr-FR" sz="700" dirty="0">
                          <a:effectLst/>
                        </a:rPr>
                        <a:t>POUR LE 31 MARS</a:t>
                      </a:r>
                      <a:r>
                        <a:rPr lang="fr-FR" sz="700" baseline="0" dirty="0">
                          <a:effectLst/>
                        </a:rPr>
                        <a:t> </a:t>
                      </a:r>
                      <a:r>
                        <a:rPr lang="fr-FR" sz="700" dirty="0">
                          <a:effectLst/>
                        </a:rPr>
                        <a:t>2025</a:t>
                      </a:r>
                    </a:p>
                    <a:p>
                      <a:pPr algn="ctr">
                        <a:lnSpc>
                          <a:spcPct val="115000"/>
                        </a:lnSpc>
                        <a:spcAft>
                          <a:spcPts val="0"/>
                        </a:spcAft>
                      </a:pPr>
                      <a:r>
                        <a:rPr lang="fr-FR" sz="800" dirty="0">
                          <a:effectLst/>
                        </a:rPr>
                        <a:t>sur ses ventes 2024</a:t>
                      </a:r>
                      <a:endParaRPr lang="fr-FR" sz="800" dirty="0">
                        <a:effectLst/>
                        <a:latin typeface="Arial" pitchFamily="34" charset="0"/>
                        <a:ea typeface="Calibri"/>
                        <a:cs typeface="Arial" pitchFamily="34" charset="0"/>
                      </a:endParaRPr>
                    </a:p>
                  </a:txBody>
                  <a:tcPr marL="51437" marR="51437" marT="0" marB="0" anchor="ctr">
                    <a:solidFill>
                      <a:srgbClr val="BBD2EB"/>
                    </a:solidFill>
                  </a:tcPr>
                </a:tc>
                <a:extLst>
                  <a:ext uri="{0D108BD9-81ED-4DB2-BD59-A6C34878D82A}">
                    <a16:rowId xmlns:a16="http://schemas.microsoft.com/office/drawing/2014/main" val="10001"/>
                  </a:ext>
                </a:extLst>
              </a:tr>
              <a:tr h="438883">
                <a:tc>
                  <a:txBody>
                    <a:bodyPr/>
                    <a:lstStyle/>
                    <a:p>
                      <a:pPr algn="ctr">
                        <a:lnSpc>
                          <a:spcPct val="115000"/>
                        </a:lnSpc>
                        <a:spcAft>
                          <a:spcPts val="0"/>
                        </a:spcAft>
                      </a:pPr>
                      <a:r>
                        <a:rPr lang="fr-FR" sz="700" b="1" dirty="0">
                          <a:solidFill>
                            <a:schemeClr val="tx1"/>
                          </a:solidFill>
                          <a:effectLst/>
                          <a:highlight>
                            <a:srgbClr val="FFFF00"/>
                          </a:highlight>
                        </a:rPr>
                        <a:t>AGRICULTEUR IMPORTATEUR DE PRODUITS PHYTOPHARMACEUTIQUES</a:t>
                      </a:r>
                    </a:p>
                    <a:p>
                      <a:pPr algn="ctr">
                        <a:lnSpc>
                          <a:spcPct val="115000"/>
                        </a:lnSpc>
                        <a:spcAft>
                          <a:spcPts val="0"/>
                        </a:spcAft>
                      </a:pPr>
                      <a:r>
                        <a:rPr lang="fr-FR" sz="700" b="1" dirty="0">
                          <a:solidFill>
                            <a:schemeClr val="tx1"/>
                          </a:solidFill>
                          <a:effectLst/>
                          <a:highlight>
                            <a:srgbClr val="FFFF00"/>
                          </a:highlight>
                        </a:rPr>
                        <a:t>en France</a:t>
                      </a:r>
                      <a:endParaRPr lang="fr-FR" sz="700" b="1" dirty="0">
                        <a:solidFill>
                          <a:schemeClr val="tx1"/>
                        </a:solidFill>
                        <a:effectLst/>
                        <a:highlight>
                          <a:srgbClr val="FFFF00"/>
                        </a:highligh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900" b="1" dirty="0">
                          <a:effectLst/>
                        </a:rPr>
                        <a:t>L’agriculteur</a:t>
                      </a:r>
                      <a:endParaRPr lang="fr-FR" sz="900" b="1" dirty="0">
                        <a:effectLst/>
                        <a:latin typeface="Arial" pitchFamily="34" charset="0"/>
                        <a:ea typeface="Calibri"/>
                        <a:cs typeface="Arial" pitchFamily="34" charset="0"/>
                      </a:endParaRPr>
                    </a:p>
                  </a:txBody>
                  <a:tcPr marL="51437" marR="51437" marT="0" marB="0" anchor="ctr"/>
                </a:tc>
                <a:tc>
                  <a:txBody>
                    <a:bodyPr/>
                    <a:lstStyle/>
                    <a:p>
                      <a:pPr algn="ctr">
                        <a:lnSpc>
                          <a:spcPct val="115000"/>
                        </a:lnSpc>
                        <a:spcAft>
                          <a:spcPts val="0"/>
                        </a:spcAft>
                      </a:pPr>
                      <a:r>
                        <a:rPr lang="fr-FR" sz="900" b="1" dirty="0">
                          <a:effectLst/>
                        </a:rPr>
                        <a:t>L’agriculteur</a:t>
                      </a:r>
                      <a:endParaRPr lang="fr-FR" sz="900" b="1" dirty="0">
                        <a:effectLst/>
                        <a:latin typeface="Arial" pitchFamily="34" charset="0"/>
                        <a:ea typeface="Calibri"/>
                        <a:cs typeface="Arial" pitchFamily="34" charset="0"/>
                      </a:endParaRPr>
                    </a:p>
                  </a:txBody>
                  <a:tcPr marL="51437" marR="51437" marT="0" marB="0" anchor="ctr"/>
                </a:tc>
                <a:tc>
                  <a:txBody>
                    <a:bodyPr/>
                    <a:lstStyle/>
                    <a:p>
                      <a:pPr algn="ctr">
                        <a:lnSpc>
                          <a:spcPct val="115000"/>
                        </a:lnSpc>
                        <a:spcAft>
                          <a:spcPts val="0"/>
                        </a:spcAft>
                      </a:pPr>
                      <a:r>
                        <a:rPr lang="fr-FR" sz="700" b="1" dirty="0">
                          <a:effectLst/>
                        </a:rPr>
                        <a:t>L’agriculteur</a:t>
                      </a:r>
                    </a:p>
                    <a:p>
                      <a:pPr algn="ctr">
                        <a:lnSpc>
                          <a:spcPct val="115000"/>
                        </a:lnSpc>
                        <a:spcAft>
                          <a:spcPts val="0"/>
                        </a:spcAft>
                      </a:pPr>
                      <a:r>
                        <a:rPr lang="fr-FR" sz="700" b="1" dirty="0">
                          <a:effectLst/>
                        </a:rPr>
                        <a:t>POUR LE 31 MARS</a:t>
                      </a:r>
                      <a:r>
                        <a:rPr lang="fr-FR" sz="700" b="1" baseline="0" dirty="0">
                          <a:effectLst/>
                        </a:rPr>
                        <a:t> </a:t>
                      </a:r>
                      <a:r>
                        <a:rPr lang="fr-FR" sz="700" b="1" dirty="0">
                          <a:effectLst/>
                        </a:rPr>
                        <a:t>2025</a:t>
                      </a:r>
                    </a:p>
                    <a:p>
                      <a:pPr algn="ctr">
                        <a:lnSpc>
                          <a:spcPct val="115000"/>
                        </a:lnSpc>
                        <a:spcAft>
                          <a:spcPts val="0"/>
                        </a:spcAft>
                      </a:pPr>
                      <a:r>
                        <a:rPr lang="fr-FR" sz="700" b="1" dirty="0">
                          <a:effectLst/>
                        </a:rPr>
                        <a:t>sur ses achats 2024</a:t>
                      </a:r>
                      <a:endParaRPr lang="fr-FR" sz="700" b="1" dirty="0">
                        <a:effectLst/>
                        <a:latin typeface="Arial" pitchFamily="34" charset="0"/>
                        <a:ea typeface="Calibri"/>
                        <a:cs typeface="Arial" pitchFamily="34" charset="0"/>
                      </a:endParaRPr>
                    </a:p>
                  </a:txBody>
                  <a:tcPr marL="51437" marR="51437" marT="0" marB="0" anchor="ctr"/>
                </a:tc>
                <a:extLst>
                  <a:ext uri="{0D108BD9-81ED-4DB2-BD59-A6C34878D82A}">
                    <a16:rowId xmlns:a16="http://schemas.microsoft.com/office/drawing/2014/main" val="10002"/>
                  </a:ext>
                </a:extLst>
              </a:tr>
              <a:tr h="413346">
                <a:tc>
                  <a:txBody>
                    <a:bodyPr/>
                    <a:lstStyle/>
                    <a:p>
                      <a:pPr algn="ctr">
                        <a:lnSpc>
                          <a:spcPct val="115000"/>
                        </a:lnSpc>
                        <a:spcAft>
                          <a:spcPts val="0"/>
                        </a:spcAft>
                      </a:pPr>
                      <a:r>
                        <a:rPr lang="fr-FR" sz="700" dirty="0">
                          <a:solidFill>
                            <a:schemeClr val="tx1"/>
                          </a:solidFill>
                          <a:effectLst/>
                        </a:rPr>
                        <a:t>DISTRIBUTEUR DE SEMENCES TRAITEES </a:t>
                      </a:r>
                    </a:p>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 établi en France</a:t>
                      </a:r>
                    </a:p>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à des utilisateurs non professionnels</a:t>
                      </a:r>
                      <a:endParaRPr lang="fr-FR" sz="700"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800" dirty="0">
                          <a:effectLst/>
                        </a:rPr>
                        <a:t>L’agriculteur</a:t>
                      </a:r>
                      <a:endParaRPr lang="fr-FR" sz="800"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dirty="0">
                          <a:effectLst/>
                        </a:rPr>
                        <a:t>Le distributeur de semences traitées</a:t>
                      </a:r>
                      <a:endParaRPr lang="fr-FR" sz="800"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dirty="0">
                          <a:effectLst/>
                        </a:rPr>
                        <a:t>Le distributeur </a:t>
                      </a:r>
                    </a:p>
                    <a:p>
                      <a:pPr algn="ctr">
                        <a:lnSpc>
                          <a:spcPct val="115000"/>
                        </a:lnSpc>
                        <a:spcAft>
                          <a:spcPts val="0"/>
                        </a:spcAft>
                      </a:pPr>
                      <a:r>
                        <a:rPr lang="fr-FR" sz="700" dirty="0">
                          <a:effectLst/>
                        </a:rPr>
                        <a:t>POUR LE 31 MARS</a:t>
                      </a:r>
                      <a:r>
                        <a:rPr lang="fr-FR" sz="700" baseline="0" dirty="0">
                          <a:effectLst/>
                        </a:rPr>
                        <a:t> </a:t>
                      </a:r>
                      <a:r>
                        <a:rPr lang="fr-FR" sz="700" dirty="0">
                          <a:effectLst/>
                        </a:rPr>
                        <a:t>2025</a:t>
                      </a:r>
                    </a:p>
                    <a:p>
                      <a:pPr algn="ctr">
                        <a:lnSpc>
                          <a:spcPct val="115000"/>
                        </a:lnSpc>
                        <a:spcAft>
                          <a:spcPts val="0"/>
                        </a:spcAft>
                      </a:pPr>
                      <a:r>
                        <a:rPr lang="fr-FR" sz="800" dirty="0">
                          <a:effectLst/>
                        </a:rPr>
                        <a:t>sur ses ventes 2024</a:t>
                      </a:r>
                      <a:endParaRPr lang="fr-FR" sz="800" dirty="0">
                        <a:effectLst/>
                        <a:latin typeface="Arial" pitchFamily="34" charset="0"/>
                        <a:ea typeface="Calibri"/>
                        <a:cs typeface="Arial" pitchFamily="34" charset="0"/>
                      </a:endParaRPr>
                    </a:p>
                  </a:txBody>
                  <a:tcPr marL="51437" marR="51437" marT="0" marB="0" anchor="ctr">
                    <a:solidFill>
                      <a:srgbClr val="BBD2EB"/>
                    </a:solidFill>
                  </a:tcPr>
                </a:tc>
                <a:extLst>
                  <a:ext uri="{0D108BD9-81ED-4DB2-BD59-A6C34878D82A}">
                    <a16:rowId xmlns:a16="http://schemas.microsoft.com/office/drawing/2014/main" val="10003"/>
                  </a:ext>
                </a:extLst>
              </a:tr>
              <a:tr h="543359">
                <a:tc>
                  <a:txBody>
                    <a:bodyPr/>
                    <a:lstStyle/>
                    <a:p>
                      <a:pPr algn="ctr">
                        <a:lnSpc>
                          <a:spcPct val="115000"/>
                        </a:lnSpc>
                        <a:spcAft>
                          <a:spcPts val="0"/>
                        </a:spcAft>
                      </a:pPr>
                      <a:r>
                        <a:rPr lang="fr-FR" sz="700" dirty="0">
                          <a:solidFill>
                            <a:schemeClr val="tx1"/>
                          </a:solidFill>
                          <a:effectLst/>
                          <a:highlight>
                            <a:srgbClr val="FFFF00"/>
                          </a:highlight>
                        </a:rPr>
                        <a:t>TRIEUR A FAÇON</a:t>
                      </a:r>
                    </a:p>
                    <a:p>
                      <a:pPr algn="ctr">
                        <a:lnSpc>
                          <a:spcPct val="115000"/>
                        </a:lnSpc>
                        <a:spcAft>
                          <a:spcPts val="0"/>
                        </a:spcAft>
                      </a:pPr>
                      <a:r>
                        <a:rPr lang="fr-FR" sz="700" dirty="0">
                          <a:solidFill>
                            <a:schemeClr val="tx1"/>
                          </a:solidFill>
                          <a:effectLst/>
                          <a:highlight>
                            <a:srgbClr val="FFFF00"/>
                          </a:highlight>
                        </a:rPr>
                        <a:t>(applicateur en prestation de service)</a:t>
                      </a:r>
                    </a:p>
                    <a:p>
                      <a:pPr algn="ctr">
                        <a:lnSpc>
                          <a:spcPct val="115000"/>
                        </a:lnSpc>
                        <a:spcAft>
                          <a:spcPts val="0"/>
                        </a:spcAft>
                      </a:pPr>
                      <a:r>
                        <a:rPr lang="fr-FR" sz="700" dirty="0">
                          <a:solidFill>
                            <a:schemeClr val="tx1"/>
                          </a:solidFill>
                          <a:effectLst/>
                          <a:highlight>
                            <a:srgbClr val="FFFF00"/>
                          </a:highlight>
                        </a:rPr>
                        <a:t> établi en France</a:t>
                      </a:r>
                      <a:endParaRPr lang="fr-FR" sz="700" dirty="0">
                        <a:solidFill>
                          <a:schemeClr val="tx1"/>
                        </a:solidFill>
                        <a:effectLst/>
                        <a:highlight>
                          <a:srgbClr val="FFFF00"/>
                        </a:highligh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800" dirty="0">
                          <a:effectLst/>
                        </a:rPr>
                        <a:t>L’agriculteur</a:t>
                      </a:r>
                      <a:endParaRPr lang="fr-FR" sz="800" dirty="0">
                        <a:effectLst/>
                        <a:latin typeface="Arial" pitchFamily="34" charset="0"/>
                        <a:ea typeface="Calibri"/>
                        <a:cs typeface="Arial" pitchFamily="34" charset="0"/>
                      </a:endParaRPr>
                    </a:p>
                  </a:txBody>
                  <a:tcPr marL="51437" marR="51437" marT="0" marB="0" anchor="ctr"/>
                </a:tc>
                <a:tc>
                  <a:txBody>
                    <a:bodyPr/>
                    <a:lstStyle/>
                    <a:p>
                      <a:pPr algn="ctr">
                        <a:lnSpc>
                          <a:spcPct val="115000"/>
                        </a:lnSpc>
                        <a:spcAft>
                          <a:spcPts val="0"/>
                        </a:spcAft>
                      </a:pPr>
                      <a:r>
                        <a:rPr lang="fr-FR" sz="800" dirty="0">
                          <a:effectLst/>
                        </a:rPr>
                        <a:t>Le trieur à façon</a:t>
                      </a:r>
                      <a:endParaRPr lang="fr-FR" sz="800" dirty="0">
                        <a:effectLst/>
                        <a:latin typeface="Arial" pitchFamily="34" charset="0"/>
                        <a:ea typeface="Calibri"/>
                        <a:cs typeface="Arial" pitchFamily="34" charset="0"/>
                      </a:endParaRPr>
                    </a:p>
                  </a:txBody>
                  <a:tcPr marL="51437" marR="51437" marT="0" marB="0" anchor="ctr"/>
                </a:tc>
                <a:tc>
                  <a:txBody>
                    <a:bodyPr/>
                    <a:lstStyle/>
                    <a:p>
                      <a:pPr algn="ctr">
                        <a:lnSpc>
                          <a:spcPct val="115000"/>
                        </a:lnSpc>
                        <a:spcAft>
                          <a:spcPts val="0"/>
                        </a:spcAft>
                      </a:pPr>
                      <a:r>
                        <a:rPr lang="fr-FR" sz="800" dirty="0">
                          <a:effectLst/>
                        </a:rPr>
                        <a:t>Le trieur à façon</a:t>
                      </a:r>
                    </a:p>
                    <a:p>
                      <a:pPr algn="ctr">
                        <a:lnSpc>
                          <a:spcPct val="115000"/>
                        </a:lnSpc>
                        <a:spcAft>
                          <a:spcPts val="0"/>
                        </a:spcAft>
                      </a:pPr>
                      <a:r>
                        <a:rPr lang="fr-FR" sz="700" dirty="0">
                          <a:effectLst/>
                        </a:rPr>
                        <a:t>POUR LE 31 MARS</a:t>
                      </a:r>
                      <a:r>
                        <a:rPr lang="fr-FR" sz="700" baseline="0" dirty="0">
                          <a:effectLst/>
                        </a:rPr>
                        <a:t> </a:t>
                      </a:r>
                      <a:r>
                        <a:rPr lang="fr-FR" sz="700" dirty="0">
                          <a:effectLst/>
                        </a:rPr>
                        <a:t>2025</a:t>
                      </a:r>
                    </a:p>
                    <a:p>
                      <a:pPr algn="ctr">
                        <a:lnSpc>
                          <a:spcPct val="115000"/>
                        </a:lnSpc>
                        <a:spcAft>
                          <a:spcPts val="0"/>
                        </a:spcAft>
                      </a:pPr>
                      <a:r>
                        <a:rPr lang="fr-FR" sz="800" dirty="0">
                          <a:effectLst/>
                        </a:rPr>
                        <a:t>sur les produits appliqués en 2024</a:t>
                      </a:r>
                      <a:endParaRPr lang="fr-FR" sz="800" dirty="0">
                        <a:effectLst/>
                        <a:latin typeface="Arial" pitchFamily="34" charset="0"/>
                        <a:ea typeface="Calibri"/>
                        <a:cs typeface="Arial" pitchFamily="34" charset="0"/>
                      </a:endParaRPr>
                    </a:p>
                  </a:txBody>
                  <a:tcPr marL="51437" marR="51437" marT="0" marB="0" anchor="ctr"/>
                </a:tc>
                <a:extLst>
                  <a:ext uri="{0D108BD9-81ED-4DB2-BD59-A6C34878D82A}">
                    <a16:rowId xmlns:a16="http://schemas.microsoft.com/office/drawing/2014/main" val="10004"/>
                  </a:ext>
                </a:extLst>
              </a:tr>
              <a:tr h="555138">
                <a:tc>
                  <a:txBody>
                    <a:bodyPr/>
                    <a:lstStyle/>
                    <a:p>
                      <a:pPr algn="ctr">
                        <a:lnSpc>
                          <a:spcPct val="115000"/>
                        </a:lnSpc>
                        <a:spcAft>
                          <a:spcPts val="0"/>
                        </a:spcAft>
                      </a:pPr>
                      <a:r>
                        <a:rPr lang="fr-FR" sz="700" b="1" dirty="0">
                          <a:solidFill>
                            <a:schemeClr val="tx1"/>
                          </a:solidFill>
                          <a:effectLst/>
                        </a:rPr>
                        <a:t>AGRICULTEUR IMPORTATEUR DE SEMENCES TRAITEES (ou commande d’un traitement de semences auprès d’un prestataire établi en France)</a:t>
                      </a:r>
                      <a:endParaRPr lang="fr-FR" sz="700" b="1"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900" b="1" dirty="0">
                          <a:effectLst/>
                        </a:rPr>
                        <a:t>L’agriculteur</a:t>
                      </a:r>
                      <a:endParaRPr lang="fr-FR" sz="900" b="1"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900" b="1" dirty="0">
                          <a:effectLst/>
                        </a:rPr>
                        <a:t>L’agriculteur</a:t>
                      </a:r>
                      <a:endParaRPr lang="fr-FR" sz="900" b="1"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b="1" dirty="0">
                          <a:effectLst/>
                        </a:rPr>
                        <a:t>L’agriculteur</a:t>
                      </a:r>
                    </a:p>
                    <a:p>
                      <a:pPr algn="ctr">
                        <a:lnSpc>
                          <a:spcPct val="115000"/>
                        </a:lnSpc>
                        <a:spcAft>
                          <a:spcPts val="0"/>
                        </a:spcAft>
                      </a:pPr>
                      <a:r>
                        <a:rPr lang="fr-FR" sz="700" b="1" dirty="0">
                          <a:effectLst/>
                        </a:rPr>
                        <a:t>POUR LE 31 MARS</a:t>
                      </a:r>
                      <a:r>
                        <a:rPr lang="fr-FR" sz="700" b="1" baseline="0" dirty="0">
                          <a:effectLst/>
                        </a:rPr>
                        <a:t> </a:t>
                      </a:r>
                      <a:r>
                        <a:rPr lang="fr-FR" sz="700" b="1" dirty="0">
                          <a:effectLst/>
                        </a:rPr>
                        <a:t>2025</a:t>
                      </a:r>
                    </a:p>
                    <a:p>
                      <a:pPr algn="ctr">
                        <a:lnSpc>
                          <a:spcPct val="115000"/>
                        </a:lnSpc>
                        <a:spcAft>
                          <a:spcPts val="0"/>
                        </a:spcAft>
                      </a:pPr>
                      <a:r>
                        <a:rPr lang="fr-FR" sz="800" b="1" dirty="0">
                          <a:effectLst/>
                        </a:rPr>
                        <a:t>sur ses achats en 2024</a:t>
                      </a:r>
                      <a:endParaRPr lang="fr-FR" sz="800" b="1" dirty="0">
                        <a:effectLst/>
                        <a:latin typeface="Arial" pitchFamily="34" charset="0"/>
                        <a:ea typeface="Calibri"/>
                        <a:cs typeface="Arial" pitchFamily="34" charset="0"/>
                      </a:endParaRPr>
                    </a:p>
                  </a:txBody>
                  <a:tcPr marL="51437" marR="51437" marT="0" marB="0" anchor="ctr">
                    <a:solidFill>
                      <a:srgbClr val="BBD2EB"/>
                    </a:solidFill>
                  </a:tcPr>
                </a:tc>
                <a:extLst>
                  <a:ext uri="{0D108BD9-81ED-4DB2-BD59-A6C34878D82A}">
                    <a16:rowId xmlns:a16="http://schemas.microsoft.com/office/drawing/2014/main" val="10005"/>
                  </a:ext>
                </a:extLst>
              </a:tr>
            </a:tbl>
          </a:graphicData>
        </a:graphic>
      </p:graphicFrame>
      <p:sp>
        <p:nvSpPr>
          <p:cNvPr id="5164" name="Text Box 24">
            <a:extLst>
              <a:ext uri="{FF2B5EF4-FFF2-40B4-BE49-F238E27FC236}">
                <a16:creationId xmlns:a16="http://schemas.microsoft.com/office/drawing/2014/main" id="{50A0798A-5F7C-902D-C67B-D499DBE48EB2}"/>
              </a:ext>
            </a:extLst>
          </p:cNvPr>
          <p:cNvSpPr txBox="1">
            <a:spLocks noChangeArrowheads="1"/>
          </p:cNvSpPr>
          <p:nvPr/>
        </p:nvSpPr>
        <p:spPr bwMode="auto">
          <a:xfrm>
            <a:off x="990600" y="3810000"/>
            <a:ext cx="6335713" cy="60007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100"/>
              <a:t>En cas de défaut de déclaration ou de déclaration tardive, les majorations et intérêts de retard prévus en matière d’impôt sur le revenu sont appliqués au montant de la redevance (article L.213-11-7 du code de l’environnement</a:t>
            </a:r>
            <a:r>
              <a:rPr lang="fr-FR" altLang="fr-FR" sz="1000"/>
              <a:t>).</a:t>
            </a:r>
          </a:p>
        </p:txBody>
      </p:sp>
      <p:sp>
        <p:nvSpPr>
          <p:cNvPr id="5163" name="Text Box 10">
            <a:extLst>
              <a:ext uri="{FF2B5EF4-FFF2-40B4-BE49-F238E27FC236}">
                <a16:creationId xmlns:a16="http://schemas.microsoft.com/office/drawing/2014/main" id="{49B208A7-365A-942A-9D73-28B2BBBDFFB0}"/>
              </a:ext>
            </a:extLst>
          </p:cNvPr>
          <p:cNvSpPr txBox="1">
            <a:spLocks noChangeArrowheads="1"/>
          </p:cNvSpPr>
          <p:nvPr/>
        </p:nvSpPr>
        <p:spPr bwMode="auto">
          <a:xfrm>
            <a:off x="900113" y="4554538"/>
            <a:ext cx="6192837" cy="277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200">
                <a:solidFill>
                  <a:srgbClr val="EE7F00"/>
                </a:solidFill>
                <a:latin typeface="Lucida Sans Unicode" panose="020B0602030504020204" pitchFamily="34" charset="0"/>
              </a:rPr>
              <a:t>▣</a:t>
            </a:r>
            <a:r>
              <a:rPr lang="fr-FR" altLang="fr-FR" sz="1200">
                <a:latin typeface="Lucida Sans Unicode" panose="020B0602030504020204" pitchFamily="34" charset="0"/>
              </a:rPr>
              <a:t> </a:t>
            </a:r>
            <a:r>
              <a:rPr lang="fr-FR" altLang="fr-FR" sz="1200" b="1"/>
              <a:t>La télé-procédure de déclaration</a:t>
            </a:r>
            <a:endParaRPr lang="fr-FR" altLang="fr-FR" sz="1200" b="1">
              <a:solidFill>
                <a:srgbClr val="000000"/>
              </a:solidFill>
            </a:endParaRPr>
          </a:p>
        </p:txBody>
      </p:sp>
      <p:sp>
        <p:nvSpPr>
          <p:cNvPr id="5162" name="Text Box 24">
            <a:extLst>
              <a:ext uri="{FF2B5EF4-FFF2-40B4-BE49-F238E27FC236}">
                <a16:creationId xmlns:a16="http://schemas.microsoft.com/office/drawing/2014/main" id="{69B9B790-2DE4-E667-06AC-4CD7FCF16214}"/>
              </a:ext>
            </a:extLst>
          </p:cNvPr>
          <p:cNvSpPr txBox="1">
            <a:spLocks noGrp="1" noChangeArrowheads="1"/>
          </p:cNvSpPr>
          <p:nvPr>
            <p:ph type="title" idx="4294967295"/>
          </p:nvPr>
        </p:nvSpPr>
        <p:spPr bwMode="auto">
          <a:xfrm>
            <a:off x="931863" y="4862513"/>
            <a:ext cx="6335712" cy="43021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995363" rtl="0" eaLnBrk="0" fontAlgn="base" latinLnBrk="0" hangingPunct="0">
              <a:lnSpc>
                <a:spcPct val="100000"/>
              </a:lnSpc>
              <a:spcBef>
                <a:spcPct val="0"/>
              </a:spcBef>
              <a:spcAft>
                <a:spcPct val="0"/>
              </a:spcAft>
              <a:buClrTx/>
              <a:buSzTx/>
              <a:buFontTx/>
              <a:buNone/>
              <a:tabLst/>
              <a:defRPr/>
            </a:pPr>
            <a:r>
              <a:rPr kumimoji="0" lang="fr-FR" altLang="fr-FR" sz="11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Le site </a:t>
            </a:r>
            <a:r>
              <a:rPr kumimoji="0" lang="fr-FR" altLang="fr-FR" sz="1100" b="0" i="0" u="sng" strike="noStrike" kern="1200" cap="none" spc="0" normalizeH="0" baseline="0" noProof="0" dirty="0">
                <a:ln>
                  <a:noFill/>
                </a:ln>
                <a:solidFill>
                  <a:srgbClr val="0000FF"/>
                </a:solidFill>
                <a:effectLst/>
                <a:uLnTx/>
                <a:uFillTx/>
                <a:latin typeface="Arial" panose="020B0604020202020204" pitchFamily="34" charset="0"/>
                <a:ea typeface="+mn-ea"/>
                <a:cs typeface="+mn-cs"/>
              </a:rPr>
              <a:t>https://redevancephyto.developpement-durable.gouv.fr/</a:t>
            </a:r>
            <a:r>
              <a:rPr kumimoji="0" lang="fr-FR" altLang="fr-FR" sz="11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est le seul mode de transmission de la déclaration au titre de la redevance</a:t>
            </a:r>
            <a:r>
              <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p>
        </p:txBody>
      </p:sp>
      <p:sp>
        <p:nvSpPr>
          <p:cNvPr id="13" name="Text Box 24">
            <a:extLst>
              <a:ext uri="{FF2B5EF4-FFF2-40B4-BE49-F238E27FC236}">
                <a16:creationId xmlns:a16="http://schemas.microsoft.com/office/drawing/2014/main" id="{CA75C8B0-B793-0A97-9037-8D049A2F108C}"/>
              </a:ext>
            </a:extLst>
          </p:cNvPr>
          <p:cNvSpPr txBox="1">
            <a:spLocks noChangeArrowheads="1"/>
          </p:cNvSpPr>
          <p:nvPr/>
        </p:nvSpPr>
        <p:spPr bwMode="auto">
          <a:xfrm>
            <a:off x="900113" y="5418138"/>
            <a:ext cx="6454775" cy="5000625"/>
          </a:xfrm>
          <a:prstGeom prst="rect">
            <a:avLst/>
          </a:prstGeom>
          <a:noFill/>
          <a:ln>
            <a:noFill/>
          </a:ln>
          <a:effectLst/>
        </p:spPr>
        <p:txBody>
          <a:bodyPr>
            <a:spAutoFit/>
          </a:bodyPr>
          <a:lstStyle>
            <a:lvl1pPr defTabSz="995363" eaLnBrk="0" hangingPunct="0">
              <a:spcBef>
                <a:spcPct val="20000"/>
              </a:spcBef>
              <a:buChar char="•"/>
              <a:defRPr sz="3200">
                <a:solidFill>
                  <a:schemeClr val="tx1"/>
                </a:solidFill>
                <a:latin typeface="Arial" charset="0"/>
              </a:defRPr>
            </a:lvl1pPr>
            <a:lvl2pPr marL="742950" indent="-285750" defTabSz="995363" eaLnBrk="0" hangingPunct="0">
              <a:spcBef>
                <a:spcPct val="20000"/>
              </a:spcBef>
              <a:buChar char="–"/>
              <a:defRPr sz="2800">
                <a:solidFill>
                  <a:schemeClr val="tx1"/>
                </a:solidFill>
                <a:latin typeface="Arial" charset="0"/>
              </a:defRPr>
            </a:lvl2pPr>
            <a:lvl3pPr marL="1143000" indent="-228600" defTabSz="995363" eaLnBrk="0" hangingPunct="0">
              <a:spcBef>
                <a:spcPct val="20000"/>
              </a:spcBef>
              <a:buChar char="•"/>
              <a:defRPr sz="2400">
                <a:solidFill>
                  <a:schemeClr val="tx1"/>
                </a:solidFill>
                <a:latin typeface="Arial" charset="0"/>
              </a:defRPr>
            </a:lvl3pPr>
            <a:lvl4pPr marL="1600200" indent="-228600" defTabSz="995363" eaLnBrk="0" hangingPunct="0">
              <a:spcBef>
                <a:spcPct val="20000"/>
              </a:spcBef>
              <a:buChar char="–"/>
              <a:defRPr sz="2000">
                <a:solidFill>
                  <a:schemeClr val="tx1"/>
                </a:solidFill>
                <a:latin typeface="Arial" charset="0"/>
              </a:defRPr>
            </a:lvl4pPr>
            <a:lvl5pPr marL="2057400" indent="-228600" defTabSz="995363" eaLnBrk="0" hangingPunct="0">
              <a:spcBef>
                <a:spcPct val="20000"/>
              </a:spcBef>
              <a:buChar char="»"/>
              <a:defRPr sz="2000">
                <a:solidFill>
                  <a:schemeClr val="tx1"/>
                </a:solidFill>
                <a:latin typeface="Arial" charset="0"/>
              </a:defRPr>
            </a:lvl5pPr>
            <a:lvl6pPr marL="2514600" indent="-228600" defTabSz="995363" eaLnBrk="0" fontAlgn="base" hangingPunct="0">
              <a:spcBef>
                <a:spcPct val="20000"/>
              </a:spcBef>
              <a:spcAft>
                <a:spcPct val="0"/>
              </a:spcAft>
              <a:buChar char="»"/>
              <a:defRPr sz="2000">
                <a:solidFill>
                  <a:schemeClr val="tx1"/>
                </a:solidFill>
                <a:latin typeface="Arial" charset="0"/>
              </a:defRPr>
            </a:lvl6pPr>
            <a:lvl7pPr marL="2971800" indent="-228600" defTabSz="995363" eaLnBrk="0" fontAlgn="base" hangingPunct="0">
              <a:spcBef>
                <a:spcPct val="20000"/>
              </a:spcBef>
              <a:spcAft>
                <a:spcPct val="0"/>
              </a:spcAft>
              <a:buChar char="»"/>
              <a:defRPr sz="2000">
                <a:solidFill>
                  <a:schemeClr val="tx1"/>
                </a:solidFill>
                <a:latin typeface="Arial" charset="0"/>
              </a:defRPr>
            </a:lvl7pPr>
            <a:lvl8pPr marL="3429000" indent="-228600" defTabSz="995363" eaLnBrk="0" fontAlgn="base" hangingPunct="0">
              <a:spcBef>
                <a:spcPct val="20000"/>
              </a:spcBef>
              <a:spcAft>
                <a:spcPct val="0"/>
              </a:spcAft>
              <a:buChar char="»"/>
              <a:defRPr sz="2000">
                <a:solidFill>
                  <a:schemeClr val="tx1"/>
                </a:solidFill>
                <a:latin typeface="Arial" charset="0"/>
              </a:defRPr>
            </a:lvl8pPr>
            <a:lvl9pPr marL="3886200" indent="-228600" defTabSz="995363"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defRPr/>
            </a:pPr>
            <a:r>
              <a:rPr lang="fr-FR" altLang="fr-FR" sz="1100" dirty="0"/>
              <a:t> Les étapes de la procédure en ligne :</a:t>
            </a:r>
          </a:p>
          <a:p>
            <a:pPr algn="just">
              <a:spcBef>
                <a:spcPct val="0"/>
              </a:spcBef>
              <a:buFontTx/>
              <a:buNone/>
              <a:defRPr/>
            </a:pPr>
            <a:endParaRPr lang="fr-FR" altLang="fr-FR" sz="1100" dirty="0"/>
          </a:p>
          <a:p>
            <a:pPr marL="171450" indent="-171450" algn="just">
              <a:spcBef>
                <a:spcPct val="0"/>
              </a:spcBef>
              <a:buFontTx/>
              <a:buChar char="-"/>
              <a:defRPr/>
            </a:pPr>
            <a:r>
              <a:rPr lang="fr-FR" altLang="fr-FR" sz="1100" dirty="0"/>
              <a:t>Connexion à votre compte de déclaration par saisie d’un identifiant et d’un mot de passe, communiqués par courrier par l’Agence de l’Eau Artois-Picardie, ou par l’Office de l’eau si le siège de votre entreprise est situé dans un DROM ;</a:t>
            </a:r>
          </a:p>
          <a:p>
            <a:pPr marL="171450" indent="-171450" algn="just">
              <a:spcBef>
                <a:spcPct val="0"/>
              </a:spcBef>
              <a:buFontTx/>
              <a:buChar char="-"/>
              <a:defRPr/>
            </a:pPr>
            <a:endParaRPr lang="fr-FR" altLang="fr-FR" sz="1100" dirty="0"/>
          </a:p>
          <a:p>
            <a:pPr marL="171450" indent="-171450" algn="just">
              <a:spcBef>
                <a:spcPct val="0"/>
              </a:spcBef>
              <a:buFontTx/>
              <a:buChar char="-"/>
              <a:defRPr/>
            </a:pPr>
            <a:r>
              <a:rPr lang="fr-FR" altLang="fr-FR" sz="1100" dirty="0"/>
              <a:t>Établissement de votre bilan annuel des achats, en indiquant pour chaque numéro AMM correspondant à un produit distribué, la quantité achetée (en kg ou en l) sans omettre les produits ne contenant pas de substances soumises à la redevance </a:t>
            </a:r>
            <a:r>
              <a:rPr lang="fr-FR" altLang="fr-FR" sz="1100" dirty="0">
                <a:sym typeface="Wingdings" panose="05000000000000000000" pitchFamily="2" charset="2"/>
              </a:rPr>
              <a:t> </a:t>
            </a:r>
            <a:r>
              <a:rPr lang="fr-FR" altLang="fr-FR" sz="1100" b="1" dirty="0">
                <a:sym typeface="Wingdings" panose="05000000000000000000" pitchFamily="2" charset="2"/>
              </a:rPr>
              <a:t>En l’absence d’achat au titre de l’année pour laquelle vous êtes interrogé, vous devez faire une déclaration dans laquelle vous pouvez inscrire une mention spécifique </a:t>
            </a:r>
            <a:r>
              <a:rPr lang="fr-FR" altLang="fr-FR" sz="1100" dirty="0">
                <a:sym typeface="Wingdings" panose="05000000000000000000" pitchFamily="2" charset="2"/>
              </a:rPr>
              <a:t>;</a:t>
            </a:r>
            <a:r>
              <a:rPr lang="fr-FR" altLang="fr-FR" sz="1100" b="1" dirty="0">
                <a:sym typeface="Wingdings" panose="05000000000000000000" pitchFamily="2" charset="2"/>
              </a:rPr>
              <a:t> </a:t>
            </a:r>
            <a:endParaRPr lang="fr-FR" altLang="fr-FR" sz="1100" b="1" dirty="0"/>
          </a:p>
          <a:p>
            <a:pPr marL="171450" indent="-171450" algn="just">
              <a:spcBef>
                <a:spcPct val="0"/>
              </a:spcBef>
              <a:buFontTx/>
              <a:buChar char="-"/>
              <a:defRPr/>
            </a:pPr>
            <a:endParaRPr lang="fr-FR" altLang="fr-FR" sz="1100" dirty="0"/>
          </a:p>
          <a:p>
            <a:pPr marL="171450" indent="-171450" algn="just">
              <a:spcBef>
                <a:spcPct val="0"/>
              </a:spcBef>
              <a:buFontTx/>
              <a:buChar char="-"/>
              <a:defRPr/>
            </a:pPr>
            <a:r>
              <a:rPr lang="fr-FR" altLang="fr-FR" sz="1100" dirty="0"/>
              <a:t>Réception de l’accusé de réception de votre déclaration avec le montant estimé de votre redevance ;</a:t>
            </a:r>
          </a:p>
          <a:p>
            <a:pPr marL="171450" indent="-171450" algn="just">
              <a:spcBef>
                <a:spcPct val="0"/>
              </a:spcBef>
              <a:buFontTx/>
              <a:buChar char="-"/>
              <a:defRPr/>
            </a:pPr>
            <a:endParaRPr lang="fr-FR" altLang="fr-FR" sz="1100" dirty="0"/>
          </a:p>
          <a:p>
            <a:pPr marL="171450" indent="-171450" algn="just">
              <a:spcBef>
                <a:spcPct val="0"/>
              </a:spcBef>
              <a:buFontTx/>
              <a:buChar char="-"/>
              <a:defRPr/>
            </a:pPr>
            <a:r>
              <a:rPr lang="fr-FR" altLang="fr-FR" sz="1100" dirty="0"/>
              <a:t>Consultation possible de l’export détaillé des données issues de votre déclaration ;</a:t>
            </a:r>
          </a:p>
          <a:p>
            <a:pPr marL="171450" indent="-171450" algn="just">
              <a:spcBef>
                <a:spcPct val="0"/>
              </a:spcBef>
              <a:buFontTx/>
              <a:buChar char="-"/>
              <a:defRPr/>
            </a:pPr>
            <a:endParaRPr lang="fr-FR" altLang="fr-FR" sz="1100" dirty="0"/>
          </a:p>
          <a:p>
            <a:pPr marL="171450" indent="-171450" algn="just">
              <a:spcBef>
                <a:spcPct val="0"/>
              </a:spcBef>
              <a:buFontTx/>
              <a:buChar char="-"/>
              <a:defRPr/>
            </a:pPr>
            <a:r>
              <a:rPr lang="fr-FR" altLang="fr-FR" sz="1100" dirty="0"/>
              <a:t>Téléchargement possible de votre bilan pour reprise lors de vos déclarations suivantes.</a:t>
            </a:r>
          </a:p>
          <a:p>
            <a:pPr algn="just">
              <a:spcBef>
                <a:spcPct val="0"/>
              </a:spcBef>
              <a:buFontTx/>
              <a:buNone/>
              <a:defRPr/>
            </a:pPr>
            <a:endParaRPr lang="fr-FR" altLang="fr-FR" sz="1100" dirty="0"/>
          </a:p>
          <a:p>
            <a:pPr algn="just">
              <a:spcBef>
                <a:spcPct val="0"/>
              </a:spcBef>
              <a:buFontTx/>
              <a:buNone/>
              <a:defRPr/>
            </a:pPr>
            <a:r>
              <a:rPr lang="fr-FR" altLang="fr-FR" sz="1100" dirty="0"/>
              <a:t> </a:t>
            </a:r>
          </a:p>
          <a:p>
            <a:pPr algn="just">
              <a:spcBef>
                <a:spcPct val="0"/>
              </a:spcBef>
              <a:buFontTx/>
              <a:buNone/>
              <a:defRPr/>
            </a:pPr>
            <a:r>
              <a:rPr lang="fr-FR" altLang="fr-FR" sz="1100" b="1" dirty="0"/>
              <a:t> Pour en savoir plus :</a:t>
            </a:r>
            <a:endParaRPr lang="fr-FR" altLang="fr-FR" sz="1100" dirty="0"/>
          </a:p>
          <a:p>
            <a:pPr algn="just">
              <a:spcBef>
                <a:spcPct val="0"/>
              </a:spcBef>
              <a:buFontTx/>
              <a:buNone/>
              <a:defRPr/>
            </a:pPr>
            <a:r>
              <a:rPr lang="fr-FR" altLang="fr-FR" sz="1100" dirty="0"/>
              <a:t> </a:t>
            </a:r>
          </a:p>
          <a:p>
            <a:pPr marL="180975" indent="-180975" algn="just">
              <a:spcBef>
                <a:spcPct val="0"/>
              </a:spcBef>
              <a:buFontTx/>
              <a:buChar char="-"/>
              <a:tabLst>
                <a:tab pos="266700" algn="l"/>
              </a:tabLst>
              <a:defRPr/>
            </a:pPr>
            <a:r>
              <a:rPr lang="fr-FR" altLang="fr-FR" sz="1100" dirty="0"/>
              <a:t>La notice détaillée est téléchargeable sur </a:t>
            </a:r>
            <a:r>
              <a:rPr lang="fr-FR" altLang="fr-FR" sz="1100" u="sng" dirty="0">
                <a:solidFill>
                  <a:srgbClr val="0000FF"/>
                </a:solidFill>
                <a:hlinkClick r:id="rId2"/>
              </a:rPr>
              <a:t>https://redevancephyto.developpement-durable.gouv.fr/</a:t>
            </a:r>
            <a:endParaRPr lang="fr-FR" altLang="fr-FR" sz="1100" u="sng" dirty="0">
              <a:solidFill>
                <a:srgbClr val="0000FF"/>
              </a:solidFill>
            </a:endParaRPr>
          </a:p>
          <a:p>
            <a:pPr algn="just">
              <a:spcBef>
                <a:spcPct val="0"/>
              </a:spcBef>
              <a:buFontTx/>
              <a:buNone/>
              <a:defRPr/>
            </a:pPr>
            <a:r>
              <a:rPr lang="fr-FR" altLang="fr-FR" sz="1100" dirty="0"/>
              <a:t> </a:t>
            </a:r>
          </a:p>
          <a:p>
            <a:pPr marL="171450" indent="-171450" algn="just">
              <a:spcBef>
                <a:spcPct val="0"/>
              </a:spcBef>
              <a:buFontTx/>
              <a:buChar char="-"/>
              <a:defRPr/>
            </a:pPr>
            <a:r>
              <a:rPr lang="fr-FR" altLang="fr-FR" sz="1100" dirty="0"/>
              <a:t>En cas de difficulté dans l’utilisation de ces outils, vous pouvez contacter l'Agence de l'Eau Artois-Picardie (métropole) au 03.27.99.90.99 du lundi au vendredi de 9h à 13h, ou le correspondant de l’Office de l’eau concerné, dont les coordonnées figurent dans la page contact du site   </a:t>
            </a:r>
            <a:r>
              <a:rPr lang="fr-FR" altLang="fr-FR" sz="1100" u="sng" dirty="0">
                <a:solidFill>
                  <a:srgbClr val="0000FF"/>
                </a:solidFill>
              </a:rPr>
              <a:t>https://redevancephyto.developpement-durable.gouv.fr</a:t>
            </a:r>
            <a:r>
              <a:rPr lang="fr-FR" altLang="fr-FR" sz="1000" u="sng" dirty="0">
                <a:solidFill>
                  <a:srgbClr val="0000FF"/>
                </a:solidFill>
              </a:rPr>
              <a:t>/</a:t>
            </a:r>
            <a:r>
              <a:rPr lang="fr-FR" altLang="fr-FR" sz="1000" dirty="0"/>
              <a:t>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Text Box 24">
            <a:extLst>
              <a:ext uri="{FF2B5EF4-FFF2-40B4-BE49-F238E27FC236}">
                <a16:creationId xmlns:a16="http://schemas.microsoft.com/office/drawing/2014/main" id="{58B51CE2-D76E-E4F7-36EB-00E774DDC45C}"/>
              </a:ext>
            </a:extLst>
          </p:cNvPr>
          <p:cNvSpPr txBox="1">
            <a:spLocks noGrp="1" noChangeArrowheads="1"/>
          </p:cNvSpPr>
          <p:nvPr>
            <p:ph type="title" idx="4294967295"/>
          </p:nvPr>
        </p:nvSpPr>
        <p:spPr bwMode="auto">
          <a:xfrm>
            <a:off x="828675" y="306388"/>
            <a:ext cx="6335713" cy="75406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95363" rtl="0" eaLnBrk="0" fontAlgn="base" latinLnBrk="0" hangingPunct="0">
              <a:lnSpc>
                <a:spcPct val="100000"/>
              </a:lnSpc>
              <a:spcBef>
                <a:spcPct val="0"/>
              </a:spcBef>
              <a:spcAft>
                <a:spcPct val="0"/>
              </a:spcAft>
              <a:buClrTx/>
              <a:buSzTx/>
              <a:buFontTx/>
              <a:buNone/>
              <a:tabLst/>
              <a:defRPr/>
            </a:pPr>
            <a:r>
              <a:rPr kumimoji="0" lang="fr-FR" altLang="fr-FR" sz="12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Télédéclarez votre redevance </a:t>
            </a:r>
          </a:p>
          <a:p>
            <a:pPr marL="0" marR="0" lvl="0" indent="0" algn="l" defTabSz="995363" rtl="0" eaLnBrk="0" fontAlgn="base" latinLnBrk="0" hangingPunct="0">
              <a:lnSpc>
                <a:spcPct val="100000"/>
              </a:lnSpc>
              <a:spcBef>
                <a:spcPct val="0"/>
              </a:spcBef>
              <a:spcAft>
                <a:spcPct val="0"/>
              </a:spcAft>
              <a:buClrTx/>
              <a:buSzTx/>
              <a:buFontTx/>
              <a:buNone/>
              <a:tabLst/>
              <a:defRPr/>
            </a:pPr>
            <a:r>
              <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p>
          <a:p>
            <a:pPr marL="0" marR="0" lvl="0" indent="0" algn="l" defTabSz="995363" rtl="0" eaLnBrk="0" fontAlgn="base" latinLnBrk="0" hangingPunct="0">
              <a:lnSpc>
                <a:spcPct val="100000"/>
              </a:lnSpc>
              <a:spcBef>
                <a:spcPct val="0"/>
              </a:spcBef>
              <a:spcAft>
                <a:spcPct val="0"/>
              </a:spcAft>
              <a:buClrTx/>
              <a:buSzTx/>
              <a:buFontTx/>
              <a:buNone/>
              <a:tabLst/>
              <a:defRPr/>
            </a:pPr>
            <a:r>
              <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sym typeface="Wingdings" panose="05000000000000000000" pitchFamily="2" charset="2"/>
              </a:rPr>
              <a:t> </a:t>
            </a:r>
            <a:r>
              <a:rPr kumimoji="0" lang="fr-FR" altLang="fr-FR" sz="11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identifiez-vous sur : </a:t>
            </a:r>
            <a:r>
              <a:rPr kumimoji="0" lang="fr-FR" altLang="fr-FR" sz="1000" b="0" i="0" u="sng" strike="noStrike" kern="1200" cap="none" spc="0" normalizeH="0" baseline="0" noProof="0" dirty="0">
                <a:ln>
                  <a:noFill/>
                </a:ln>
                <a:solidFill>
                  <a:srgbClr val="0000FF"/>
                </a:solidFill>
                <a:effectLst/>
                <a:uLnTx/>
                <a:uFillTx/>
                <a:latin typeface="Arial" panose="020B0604020202020204" pitchFamily="34" charset="0"/>
                <a:ea typeface="+mn-ea"/>
                <a:cs typeface="+mn-cs"/>
              </a:rPr>
              <a:t>https://redevancephyto.developpement-durable.gouv.fr</a:t>
            </a:r>
          </a:p>
          <a:p>
            <a:pPr marL="0" marR="0" lvl="0" indent="0" algn="l" defTabSz="995363" rtl="0" eaLnBrk="0" fontAlgn="base" latinLnBrk="0" hangingPunct="0">
              <a:lnSpc>
                <a:spcPct val="100000"/>
              </a:lnSpc>
              <a:spcBef>
                <a:spcPct val="0"/>
              </a:spcBef>
              <a:spcAft>
                <a:spcPct val="0"/>
              </a:spcAft>
              <a:buClrTx/>
              <a:buSzTx/>
              <a:buFontTx/>
              <a:buNone/>
              <a:tabLst/>
              <a:defRPr/>
            </a:pPr>
            <a:endPar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p:pic>
        <p:nvPicPr>
          <p:cNvPr id="6146" name="Picture 20" descr="Capture d'écran de l'accueil">
            <a:extLst>
              <a:ext uri="{FF2B5EF4-FFF2-40B4-BE49-F238E27FC236}">
                <a16:creationId xmlns:a16="http://schemas.microsoft.com/office/drawing/2014/main" id="{B2B3C811-34CD-AE92-798D-D7593A53DD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763" y="949325"/>
            <a:ext cx="5024437" cy="288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Image 20" descr="Capture d'écran de la page de login">
            <a:extLst>
              <a:ext uri="{FF2B5EF4-FFF2-40B4-BE49-F238E27FC236}">
                <a16:creationId xmlns:a16="http://schemas.microsoft.com/office/drawing/2014/main" id="{514812B1-7B03-CA11-5B0A-BA95F98FB2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75" y="3911600"/>
            <a:ext cx="4681538"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à coins arrondis 14">
            <a:extLst>
              <a:ext uri="{FF2B5EF4-FFF2-40B4-BE49-F238E27FC236}">
                <a16:creationId xmlns:a16="http://schemas.microsoft.com/office/drawing/2014/main" id="{792FB9C2-C742-A4C0-EA19-980021A6A65F}"/>
              </a:ext>
              <a:ext uri="{C183D7F6-B498-43B3-948B-1728B52AA6E4}">
                <adec:decorative xmlns:adec="http://schemas.microsoft.com/office/drawing/2017/decorative" val="0"/>
              </a:ext>
            </a:extLst>
          </p:cNvPr>
          <p:cNvSpPr/>
          <p:nvPr/>
        </p:nvSpPr>
        <p:spPr>
          <a:xfrm>
            <a:off x="5664200" y="2144713"/>
            <a:ext cx="1573213" cy="515937"/>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1000" dirty="0">
                <a:solidFill>
                  <a:schemeClr val="tx1"/>
                </a:solidFill>
              </a:rPr>
              <a:t>Identifiez-vous</a:t>
            </a:r>
            <a:r>
              <a:rPr lang="fr-FR" sz="900" dirty="0">
                <a:solidFill>
                  <a:schemeClr val="tx1"/>
                </a:solidFill>
              </a:rPr>
              <a:t> </a:t>
            </a:r>
          </a:p>
        </p:txBody>
      </p:sp>
      <p:sp>
        <p:nvSpPr>
          <p:cNvPr id="6148" name="Rectangle 2">
            <a:extLst>
              <a:ext uri="{FF2B5EF4-FFF2-40B4-BE49-F238E27FC236}">
                <a16:creationId xmlns:a16="http://schemas.microsoft.com/office/drawing/2014/main" id="{E57F081A-C014-E867-29DE-6B12AB3FEB08}"/>
              </a:ext>
              <a:ext uri="{C183D7F6-B498-43B3-948B-1728B52AA6E4}">
                <adec:decorative xmlns:adec="http://schemas.microsoft.com/office/drawing/2017/decorative" val="1"/>
              </a:ext>
            </a:extLst>
          </p:cNvPr>
          <p:cNvSpPr>
            <a:spLocks noChangeArrowheads="1"/>
          </p:cNvSpPr>
          <p:nvPr/>
        </p:nvSpPr>
        <p:spPr bwMode="auto">
          <a:xfrm>
            <a:off x="0" y="3311525"/>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6149" name="Rectangle 3">
            <a:extLst>
              <a:ext uri="{FF2B5EF4-FFF2-40B4-BE49-F238E27FC236}">
                <a16:creationId xmlns:a16="http://schemas.microsoft.com/office/drawing/2014/main" id="{AD7D1896-0659-F562-3ECD-49B00EA124C3}"/>
              </a:ext>
              <a:ext uri="{C183D7F6-B498-43B3-948B-1728B52AA6E4}">
                <adec:decorative xmlns:adec="http://schemas.microsoft.com/office/drawing/2017/decorative" val="1"/>
              </a:ext>
            </a:extLst>
          </p:cNvPr>
          <p:cNvSpPr>
            <a:spLocks noChangeArrowheads="1"/>
          </p:cNvSpPr>
          <p:nvPr/>
        </p:nvSpPr>
        <p:spPr bwMode="auto">
          <a:xfrm>
            <a:off x="0" y="0"/>
            <a:ext cx="468313" cy="10693400"/>
          </a:xfrm>
          <a:prstGeom prst="rect">
            <a:avLst/>
          </a:prstGeom>
          <a:gradFill rotWithShape="1">
            <a:gsLst>
              <a:gs pos="0">
                <a:srgbClr val="FFCA8F"/>
              </a:gs>
              <a:gs pos="100000">
                <a:srgbClr val="EE7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6150" name="Text Box 112">
            <a:extLst>
              <a:ext uri="{FF2B5EF4-FFF2-40B4-BE49-F238E27FC236}">
                <a16:creationId xmlns:a16="http://schemas.microsoft.com/office/drawing/2014/main" id="{A0440A7B-C0D7-A7DD-EC3D-FBDA70316C4A}"/>
              </a:ext>
              <a:ext uri="{C183D7F6-B498-43B3-948B-1728B52AA6E4}">
                <adec:decorative xmlns:adec="http://schemas.microsoft.com/office/drawing/2017/decorative" val="1"/>
              </a:ext>
            </a:extLst>
          </p:cNvPr>
          <p:cNvSpPr txBox="1">
            <a:spLocks noChangeArrowheads="1"/>
          </p:cNvSpPr>
          <p:nvPr/>
        </p:nvSpPr>
        <p:spPr bwMode="auto">
          <a:xfrm>
            <a:off x="6948488" y="10315575"/>
            <a:ext cx="2159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700"/>
              <a:t>3</a:t>
            </a:r>
          </a:p>
        </p:txBody>
      </p:sp>
      <p:cxnSp>
        <p:nvCxnSpPr>
          <p:cNvPr id="6" name="Connecteur droit avec flèche 5">
            <a:extLst>
              <a:ext uri="{FF2B5EF4-FFF2-40B4-BE49-F238E27FC236}">
                <a16:creationId xmlns:a16="http://schemas.microsoft.com/office/drawing/2014/main" id="{0F60E9EB-2627-C7CE-3912-DBA5587B8270}"/>
              </a:ext>
              <a:ext uri="{C183D7F6-B498-43B3-948B-1728B52AA6E4}">
                <adec:decorative xmlns:adec="http://schemas.microsoft.com/office/drawing/2017/decorative" val="1"/>
              </a:ext>
            </a:extLst>
          </p:cNvPr>
          <p:cNvCxnSpPr>
            <a:stCxn id="15" idx="1"/>
            <a:endCxn id="5" idx="6"/>
          </p:cNvCxnSpPr>
          <p:nvPr/>
        </p:nvCxnSpPr>
        <p:spPr>
          <a:xfrm flipH="1">
            <a:off x="2370138" y="2403475"/>
            <a:ext cx="3294062" cy="1166813"/>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46966886-34C6-3FE4-65D5-EA50231DC744}"/>
              </a:ext>
              <a:ext uri="{C183D7F6-B498-43B3-948B-1728B52AA6E4}">
                <adec:decorative xmlns:adec="http://schemas.microsoft.com/office/drawing/2017/decorative" val="1"/>
              </a:ext>
            </a:extLst>
          </p:cNvPr>
          <p:cNvCxnSpPr>
            <a:stCxn id="15" idx="2"/>
          </p:cNvCxnSpPr>
          <p:nvPr/>
        </p:nvCxnSpPr>
        <p:spPr>
          <a:xfrm flipH="1">
            <a:off x="4732338" y="2660650"/>
            <a:ext cx="1719262" cy="1968500"/>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
        <p:nvSpPr>
          <p:cNvPr id="5" name="Ellipse 4">
            <a:extLst>
              <a:ext uri="{FF2B5EF4-FFF2-40B4-BE49-F238E27FC236}">
                <a16:creationId xmlns:a16="http://schemas.microsoft.com/office/drawing/2014/main" id="{D9907414-C7D7-225F-F14D-873C899A1870}"/>
              </a:ext>
              <a:ext uri="{C183D7F6-B498-43B3-948B-1728B52AA6E4}">
                <adec:decorative xmlns:adec="http://schemas.microsoft.com/office/drawing/2017/decorative" val="1"/>
              </a:ext>
            </a:extLst>
          </p:cNvPr>
          <p:cNvSpPr/>
          <p:nvPr/>
        </p:nvSpPr>
        <p:spPr>
          <a:xfrm>
            <a:off x="1722438" y="3451225"/>
            <a:ext cx="647700" cy="238125"/>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pic>
        <p:nvPicPr>
          <p:cNvPr id="6159" name="Image 20" descr="Capture d'écran informations du siège">
            <a:extLst>
              <a:ext uri="{FF2B5EF4-FFF2-40B4-BE49-F238E27FC236}">
                <a16:creationId xmlns:a16="http://schemas.microsoft.com/office/drawing/2014/main" id="{BD26F1F8-C246-FEC5-9375-4BD52C04B9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975" y="5397500"/>
            <a:ext cx="49752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Image 21" descr="Capture d'écran bouton suivant">
            <a:extLst>
              <a:ext uri="{FF2B5EF4-FFF2-40B4-BE49-F238E27FC236}">
                <a16:creationId xmlns:a16="http://schemas.microsoft.com/office/drawing/2014/main" id="{43C4BECF-AE5C-DB18-36B4-62E5B8A8390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27313" y="5932488"/>
            <a:ext cx="936625"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à coins arrondis 14">
            <a:extLst>
              <a:ext uri="{FF2B5EF4-FFF2-40B4-BE49-F238E27FC236}">
                <a16:creationId xmlns:a16="http://schemas.microsoft.com/office/drawing/2014/main" id="{1B319A68-F189-2606-3A79-E14620905AAE}"/>
              </a:ext>
              <a:ext uri="{C183D7F6-B498-43B3-948B-1728B52AA6E4}">
                <adec:decorative xmlns:adec="http://schemas.microsoft.com/office/drawing/2017/decorative" val="0"/>
              </a:ext>
            </a:extLst>
          </p:cNvPr>
          <p:cNvSpPr/>
          <p:nvPr/>
        </p:nvSpPr>
        <p:spPr>
          <a:xfrm>
            <a:off x="5665788" y="5499100"/>
            <a:ext cx="1574800" cy="644525"/>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1000" dirty="0">
                <a:solidFill>
                  <a:schemeClr val="tx1"/>
                </a:solidFill>
              </a:rPr>
              <a:t>Vérifiez vos informations générales et cliquez sur « suivant »</a:t>
            </a:r>
            <a:endParaRPr lang="fr-FR" sz="900" dirty="0">
              <a:solidFill>
                <a:schemeClr val="tx1"/>
              </a:solidFill>
            </a:endParaRPr>
          </a:p>
        </p:txBody>
      </p:sp>
      <p:grpSp>
        <p:nvGrpSpPr>
          <p:cNvPr id="6156" name="Groupe 11" descr="Capture d'écran de mon espace">
            <a:extLst>
              <a:ext uri="{FF2B5EF4-FFF2-40B4-BE49-F238E27FC236}">
                <a16:creationId xmlns:a16="http://schemas.microsoft.com/office/drawing/2014/main" id="{E2C96E31-CCD7-0081-CCAF-7EA625201533}"/>
              </a:ext>
            </a:extLst>
          </p:cNvPr>
          <p:cNvGrpSpPr>
            <a:grpSpLocks/>
          </p:cNvGrpSpPr>
          <p:nvPr/>
        </p:nvGrpSpPr>
        <p:grpSpPr bwMode="auto">
          <a:xfrm>
            <a:off x="688975" y="6446838"/>
            <a:ext cx="6519863" cy="1936750"/>
            <a:chOff x="612279" y="5369695"/>
            <a:chExt cx="6596559" cy="1936689"/>
          </a:xfrm>
        </p:grpSpPr>
        <p:pic>
          <p:nvPicPr>
            <p:cNvPr id="6167" name="Image 6">
              <a:extLst>
                <a:ext uri="{FF2B5EF4-FFF2-40B4-BE49-F238E27FC236}">
                  <a16:creationId xmlns:a16="http://schemas.microsoft.com/office/drawing/2014/main" id="{BA096075-1241-CB96-FA16-2C78B2FA73B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2279" y="5369695"/>
              <a:ext cx="4869060" cy="1936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à coins arrondis 16">
              <a:extLst>
                <a:ext uri="{FF2B5EF4-FFF2-40B4-BE49-F238E27FC236}">
                  <a16:creationId xmlns:a16="http://schemas.microsoft.com/office/drawing/2014/main" id="{54A4D25F-C050-AF84-D7D4-E65230CBCA3B}"/>
                </a:ext>
              </a:extLst>
            </p:cNvPr>
            <p:cNvSpPr/>
            <p:nvPr/>
          </p:nvSpPr>
          <p:spPr>
            <a:xfrm>
              <a:off x="5766493" y="6145958"/>
              <a:ext cx="1442345" cy="457186"/>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altLang="fr-FR" sz="1000" dirty="0">
                  <a:solidFill>
                    <a:schemeClr val="tx1"/>
                  </a:solidFill>
                </a:rPr>
                <a:t>Accédez à la déclaration</a:t>
              </a:r>
              <a:endParaRPr lang="fr-FR" sz="1000" dirty="0">
                <a:solidFill>
                  <a:schemeClr val="tx1"/>
                </a:solidFill>
              </a:endParaRPr>
            </a:p>
          </p:txBody>
        </p:sp>
        <p:sp>
          <p:nvSpPr>
            <p:cNvPr id="9" name="Ellipse 8">
              <a:extLst>
                <a:ext uri="{FF2B5EF4-FFF2-40B4-BE49-F238E27FC236}">
                  <a16:creationId xmlns:a16="http://schemas.microsoft.com/office/drawing/2014/main" id="{FE5D0835-EBED-F061-5261-78A6C5C18E94}"/>
                </a:ext>
              </a:extLst>
            </p:cNvPr>
            <p:cNvSpPr/>
            <p:nvPr/>
          </p:nvSpPr>
          <p:spPr>
            <a:xfrm>
              <a:off x="2028925" y="6572982"/>
              <a:ext cx="1272090" cy="293678"/>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grpSp>
      <p:grpSp>
        <p:nvGrpSpPr>
          <p:cNvPr id="6157" name="Groupe 12" descr="Capture d'écran outils de déclaration">
            <a:extLst>
              <a:ext uri="{FF2B5EF4-FFF2-40B4-BE49-F238E27FC236}">
                <a16:creationId xmlns:a16="http://schemas.microsoft.com/office/drawing/2014/main" id="{EA419085-E7D7-9681-F1AE-A5323F0C21EE}"/>
              </a:ext>
            </a:extLst>
          </p:cNvPr>
          <p:cNvGrpSpPr>
            <a:grpSpLocks/>
          </p:cNvGrpSpPr>
          <p:nvPr/>
        </p:nvGrpSpPr>
        <p:grpSpPr bwMode="auto">
          <a:xfrm>
            <a:off x="688975" y="8550275"/>
            <a:ext cx="6548438" cy="1776413"/>
            <a:chOff x="689587" y="8219439"/>
            <a:chExt cx="6547826" cy="1777049"/>
          </a:xfrm>
        </p:grpSpPr>
        <p:pic>
          <p:nvPicPr>
            <p:cNvPr id="6163" name="Image 9">
              <a:extLst>
                <a:ext uri="{FF2B5EF4-FFF2-40B4-BE49-F238E27FC236}">
                  <a16:creationId xmlns:a16="http://schemas.microsoft.com/office/drawing/2014/main" id="{12025113-6B34-B22F-69DC-55BF63B9F9C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9587" y="8219439"/>
              <a:ext cx="5761219" cy="17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à coins arrondis 15">
              <a:extLst>
                <a:ext uri="{FF2B5EF4-FFF2-40B4-BE49-F238E27FC236}">
                  <a16:creationId xmlns:a16="http://schemas.microsoft.com/office/drawing/2014/main" id="{1A13E649-6B2A-B035-7A12-14F6D25BBD6D}"/>
                </a:ext>
              </a:extLst>
            </p:cNvPr>
            <p:cNvSpPr/>
            <p:nvPr/>
          </p:nvSpPr>
          <p:spPr>
            <a:xfrm>
              <a:off x="5205603" y="9591530"/>
              <a:ext cx="2031810" cy="404958"/>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ltLang="fr-FR" sz="900" dirty="0">
                <a:solidFill>
                  <a:schemeClr val="tx1"/>
                </a:solidFill>
              </a:endParaRPr>
            </a:p>
            <a:p>
              <a:pPr algn="ctr" eaLnBrk="1" hangingPunct="1">
                <a:defRPr/>
              </a:pPr>
              <a:r>
                <a:rPr lang="fr-FR" altLang="fr-FR" sz="1000" dirty="0">
                  <a:solidFill>
                    <a:schemeClr val="tx1"/>
                  </a:solidFill>
                </a:rPr>
                <a:t>Accédez à la saisie de votre bilan</a:t>
              </a:r>
            </a:p>
            <a:p>
              <a:pPr algn="ctr" eaLnBrk="1" hangingPunct="1">
                <a:defRPr/>
              </a:pPr>
              <a:r>
                <a:rPr lang="fr-FR" sz="900" dirty="0">
                  <a:solidFill>
                    <a:schemeClr val="tx1"/>
                  </a:solidFill>
                </a:rPr>
                <a:t> </a:t>
              </a:r>
            </a:p>
          </p:txBody>
        </p:sp>
        <p:cxnSp>
          <p:nvCxnSpPr>
            <p:cNvPr id="20" name="Connecteur droit avec flèche 19">
              <a:extLst>
                <a:ext uri="{FF2B5EF4-FFF2-40B4-BE49-F238E27FC236}">
                  <a16:creationId xmlns:a16="http://schemas.microsoft.com/office/drawing/2014/main" id="{15E51FAF-45A3-6445-B1CE-BE007BABD306}"/>
                </a:ext>
              </a:extLst>
            </p:cNvPr>
            <p:cNvCxnSpPr>
              <a:stCxn id="16" idx="1"/>
              <a:endCxn id="11" idx="6"/>
            </p:cNvCxnSpPr>
            <p:nvPr/>
          </p:nvCxnSpPr>
          <p:spPr>
            <a:xfrm flipH="1">
              <a:off x="2878545" y="9794803"/>
              <a:ext cx="2327057" cy="61935"/>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
          <p:nvSpPr>
            <p:cNvPr id="11" name="Ellipse 10">
              <a:extLst>
                <a:ext uri="{FF2B5EF4-FFF2-40B4-BE49-F238E27FC236}">
                  <a16:creationId xmlns:a16="http://schemas.microsoft.com/office/drawing/2014/main" id="{473CD7A6-EC01-3BEA-2D2E-8507B326C259}"/>
                </a:ext>
              </a:extLst>
            </p:cNvPr>
            <p:cNvSpPr/>
            <p:nvPr/>
          </p:nvSpPr>
          <p:spPr>
            <a:xfrm>
              <a:off x="2080107" y="9715399"/>
              <a:ext cx="798438" cy="281089"/>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grpSp>
      <p:cxnSp>
        <p:nvCxnSpPr>
          <p:cNvPr id="24" name="Connecteur droit avec flèche 23">
            <a:extLst>
              <a:ext uri="{FF2B5EF4-FFF2-40B4-BE49-F238E27FC236}">
                <a16:creationId xmlns:a16="http://schemas.microsoft.com/office/drawing/2014/main" id="{A90E7624-76A0-1C89-FB9D-B8A015DA814B}"/>
              </a:ext>
              <a:ext uri="{C183D7F6-B498-43B3-948B-1728B52AA6E4}">
                <adec:decorative xmlns:adec="http://schemas.microsoft.com/office/drawing/2017/decorative" val="1"/>
              </a:ext>
            </a:extLst>
          </p:cNvPr>
          <p:cNvCxnSpPr>
            <a:cxnSpLocks/>
            <a:endCxn id="6160" idx="3"/>
          </p:cNvCxnSpPr>
          <p:nvPr/>
        </p:nvCxnSpPr>
        <p:spPr>
          <a:xfrm flipH="1">
            <a:off x="3563938" y="5946775"/>
            <a:ext cx="2100262" cy="182563"/>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a:extLst>
              <a:ext uri="{FF2B5EF4-FFF2-40B4-BE49-F238E27FC236}">
                <a16:creationId xmlns:a16="http://schemas.microsoft.com/office/drawing/2014/main" id="{85972307-4320-8AA6-AC5F-2603BEE66CF9}"/>
              </a:ext>
              <a:ext uri="{C183D7F6-B498-43B3-948B-1728B52AA6E4}">
                <adec:decorative xmlns:adec="http://schemas.microsoft.com/office/drawing/2017/decorative" val="1"/>
              </a:ext>
            </a:extLst>
          </p:cNvPr>
          <p:cNvCxnSpPr>
            <a:cxnSpLocks/>
            <a:stCxn id="17" idx="1"/>
          </p:cNvCxnSpPr>
          <p:nvPr/>
        </p:nvCxnSpPr>
        <p:spPr>
          <a:xfrm flipH="1">
            <a:off x="3346450" y="7451725"/>
            <a:ext cx="2436813" cy="342900"/>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Image 1" descr="Capture d'écran saisie en ligne bilan des achats">
            <a:extLst>
              <a:ext uri="{FF2B5EF4-FFF2-40B4-BE49-F238E27FC236}">
                <a16:creationId xmlns:a16="http://schemas.microsoft.com/office/drawing/2014/main" id="{35CECDCC-BB75-CA61-BA8B-FACFD41EF8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5625" y="131118"/>
            <a:ext cx="5313363" cy="132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Rectangle à coins arrondis 28">
            <a:extLst>
              <a:ext uri="{FF2B5EF4-FFF2-40B4-BE49-F238E27FC236}">
                <a16:creationId xmlns:a16="http://schemas.microsoft.com/office/drawing/2014/main" id="{D32E4C79-8CB5-F1E0-7932-E12F5AB14BAE}"/>
              </a:ext>
            </a:extLst>
          </p:cNvPr>
          <p:cNvSpPr/>
          <p:nvPr/>
        </p:nvSpPr>
        <p:spPr>
          <a:xfrm>
            <a:off x="5513388" y="1028700"/>
            <a:ext cx="1806575" cy="407988"/>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sz="900" dirty="0">
                <a:solidFill>
                  <a:schemeClr val="tx1"/>
                </a:solidFill>
                <a:sym typeface="Wingdings" pitchFamily="2" charset="2"/>
              </a:rPr>
              <a:t>Accédez au formulaire de saisie en ligne puis validez vos informations administratives</a:t>
            </a:r>
            <a:endParaRPr lang="fr-FR" sz="900" dirty="0">
              <a:solidFill>
                <a:schemeClr val="tx1"/>
              </a:solidFill>
            </a:endParaRPr>
          </a:p>
        </p:txBody>
      </p:sp>
      <p:pic>
        <p:nvPicPr>
          <p:cNvPr id="7173" name="Picture 33" descr="Capture d'écran gestion achats">
            <a:extLst>
              <a:ext uri="{FF2B5EF4-FFF2-40B4-BE49-F238E27FC236}">
                <a16:creationId xmlns:a16="http://schemas.microsoft.com/office/drawing/2014/main" id="{CCC9D067-223D-FD5C-F445-C5BABC6DFA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1530350"/>
            <a:ext cx="5195888"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à coins arrondis 23">
            <a:extLst>
              <a:ext uri="{FF2B5EF4-FFF2-40B4-BE49-F238E27FC236}">
                <a16:creationId xmlns:a16="http://schemas.microsoft.com/office/drawing/2014/main" id="{65542344-EE51-B621-F711-E7D8DF2323D0}"/>
              </a:ext>
            </a:extLst>
          </p:cNvPr>
          <p:cNvSpPr/>
          <p:nvPr/>
        </p:nvSpPr>
        <p:spPr>
          <a:xfrm>
            <a:off x="554038" y="2322513"/>
            <a:ext cx="1725612" cy="989012"/>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sz="900" u="sng" dirty="0">
                <a:solidFill>
                  <a:schemeClr val="tx1"/>
                </a:solidFill>
              </a:rPr>
              <a:t>Pour chaque AMM : </a:t>
            </a:r>
          </a:p>
          <a:p>
            <a:pPr algn="just" eaLnBrk="1" hangingPunct="1">
              <a:defRPr/>
            </a:pPr>
            <a:endParaRPr lang="fr-FR" sz="900" dirty="0">
              <a:solidFill>
                <a:schemeClr val="tx1"/>
              </a:solidFill>
            </a:endParaRPr>
          </a:p>
          <a:p>
            <a:pPr algn="just" eaLnBrk="1" hangingPunct="1">
              <a:defRPr/>
            </a:pPr>
            <a:endParaRPr lang="fr-FR" sz="900" dirty="0">
              <a:solidFill>
                <a:schemeClr val="tx1"/>
              </a:solidFill>
            </a:endParaRPr>
          </a:p>
          <a:p>
            <a:pPr algn="just" eaLnBrk="1" hangingPunct="1">
              <a:defRPr/>
            </a:pPr>
            <a:r>
              <a:rPr lang="fr-FR" sz="900" dirty="0">
                <a:solidFill>
                  <a:schemeClr val="tx1"/>
                </a:solidFill>
              </a:rPr>
              <a:t>        </a:t>
            </a:r>
          </a:p>
          <a:p>
            <a:pPr algn="just" eaLnBrk="1" hangingPunct="1">
              <a:defRPr/>
            </a:pPr>
            <a:r>
              <a:rPr lang="fr-FR" sz="900" dirty="0">
                <a:solidFill>
                  <a:schemeClr val="tx1"/>
                </a:solidFill>
              </a:rPr>
              <a:t>	</a:t>
            </a:r>
          </a:p>
          <a:p>
            <a:pPr algn="just" eaLnBrk="1" hangingPunct="1">
              <a:defRPr/>
            </a:pPr>
            <a:r>
              <a:rPr lang="fr-FR" sz="900" dirty="0">
                <a:solidFill>
                  <a:schemeClr val="tx1"/>
                </a:solidFill>
              </a:rPr>
              <a:t>            </a:t>
            </a:r>
          </a:p>
          <a:p>
            <a:pPr algn="just" eaLnBrk="1" hangingPunct="1">
              <a:defRPr/>
            </a:pPr>
            <a:r>
              <a:rPr lang="fr-FR" sz="900" dirty="0">
                <a:solidFill>
                  <a:schemeClr val="tx1"/>
                </a:solidFill>
              </a:rPr>
              <a:t>        </a:t>
            </a:r>
          </a:p>
        </p:txBody>
      </p:sp>
      <p:sp>
        <p:nvSpPr>
          <p:cNvPr id="7187" name="ZoneTexte 34">
            <a:extLst>
              <a:ext uri="{FF2B5EF4-FFF2-40B4-BE49-F238E27FC236}">
                <a16:creationId xmlns:a16="http://schemas.microsoft.com/office/drawing/2014/main" id="{8D025249-0402-E163-E1FD-933103D27D54}"/>
              </a:ext>
            </a:extLst>
          </p:cNvPr>
          <p:cNvSpPr txBox="1">
            <a:spLocks noChangeArrowheads="1"/>
          </p:cNvSpPr>
          <p:nvPr/>
        </p:nvSpPr>
        <p:spPr bwMode="auto">
          <a:xfrm>
            <a:off x="854075" y="2528888"/>
            <a:ext cx="15843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ts val="1000"/>
              </a:lnSpc>
              <a:spcBef>
                <a:spcPct val="0"/>
              </a:spcBef>
              <a:buFontTx/>
              <a:buNone/>
            </a:pPr>
            <a:r>
              <a:rPr lang="fr-FR" altLang="fr-FR" sz="800"/>
              <a:t>Saisissez la quantité achetée en L ou en Kg</a:t>
            </a:r>
            <a:r>
              <a:rPr lang="fr-FR" altLang="fr-FR" sz="1800"/>
              <a:t> </a:t>
            </a:r>
          </a:p>
        </p:txBody>
      </p:sp>
      <p:sp>
        <p:nvSpPr>
          <p:cNvPr id="5143" name="ZoneTexte 35">
            <a:extLst>
              <a:ext uri="{FF2B5EF4-FFF2-40B4-BE49-F238E27FC236}">
                <a16:creationId xmlns:a16="http://schemas.microsoft.com/office/drawing/2014/main" id="{956A2AE2-ABA1-200E-2A6E-AD8CF3DED0BF}"/>
              </a:ext>
            </a:extLst>
          </p:cNvPr>
          <p:cNvSpPr txBox="1">
            <a:spLocks noChangeArrowheads="1"/>
          </p:cNvSpPr>
          <p:nvPr/>
        </p:nvSpPr>
        <p:spPr bwMode="auto">
          <a:xfrm>
            <a:off x="865188" y="2971800"/>
            <a:ext cx="1512887" cy="338138"/>
          </a:xfrm>
          <a:prstGeom prst="rect">
            <a:avLst/>
          </a:prstGeom>
          <a:noFill/>
          <a:ln>
            <a:noFill/>
          </a:ln>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fr-FR" altLang="fr-FR" sz="790" dirty="0"/>
              <a:t>Enregistrez</a:t>
            </a:r>
            <a:r>
              <a:rPr lang="fr-FR" altLang="fr-FR" sz="800" dirty="0"/>
              <a:t> la saisie du produit</a:t>
            </a:r>
          </a:p>
        </p:txBody>
      </p:sp>
      <p:sp>
        <p:nvSpPr>
          <p:cNvPr id="28" name="Rectangle à coins arrondis 27">
            <a:extLst>
              <a:ext uri="{FF2B5EF4-FFF2-40B4-BE49-F238E27FC236}">
                <a16:creationId xmlns:a16="http://schemas.microsoft.com/office/drawing/2014/main" id="{349B9F35-0DFF-9A9E-E0C1-D428D6FFE8FC}"/>
              </a:ext>
            </a:extLst>
          </p:cNvPr>
          <p:cNvSpPr/>
          <p:nvPr/>
        </p:nvSpPr>
        <p:spPr>
          <a:xfrm>
            <a:off x="5513388" y="2273300"/>
            <a:ext cx="1806575" cy="407988"/>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altLang="fr-FR" sz="900" dirty="0">
                <a:solidFill>
                  <a:schemeClr val="tx1"/>
                </a:solidFill>
              </a:rPr>
              <a:t>Après avoir saisi tous vos produits, validez la déclaration</a:t>
            </a:r>
          </a:p>
        </p:txBody>
      </p:sp>
      <p:pic>
        <p:nvPicPr>
          <p:cNvPr id="7171" name="Image 3" descr="Capture d'écran envoyer votre bilan">
            <a:extLst>
              <a:ext uri="{FF2B5EF4-FFF2-40B4-BE49-F238E27FC236}">
                <a16:creationId xmlns:a16="http://schemas.microsoft.com/office/drawing/2014/main" id="{F7EC9BC8-0154-4F63-DC75-97A1A1D3E1A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663" y="4052888"/>
            <a:ext cx="53975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à coins arrondis 24">
            <a:extLst>
              <a:ext uri="{FF2B5EF4-FFF2-40B4-BE49-F238E27FC236}">
                <a16:creationId xmlns:a16="http://schemas.microsoft.com/office/drawing/2014/main" id="{A8DA5813-F557-B4A6-9D3A-350A8260DB0A}"/>
              </a:ext>
            </a:extLst>
          </p:cNvPr>
          <p:cNvSpPr/>
          <p:nvPr/>
        </p:nvSpPr>
        <p:spPr>
          <a:xfrm>
            <a:off x="4722813" y="3990975"/>
            <a:ext cx="2674937" cy="527050"/>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sz="900" dirty="0">
                <a:solidFill>
                  <a:schemeClr val="tx1"/>
                </a:solidFill>
                <a:sym typeface="Wingdings" pitchFamily="2" charset="2"/>
              </a:rPr>
              <a:t>Vous visualisez le montant estimé de votre redevance avant envoi</a:t>
            </a:r>
            <a:endParaRPr lang="fr-FR" sz="900" dirty="0">
              <a:solidFill>
                <a:schemeClr val="tx1"/>
              </a:solidFill>
            </a:endParaRPr>
          </a:p>
        </p:txBody>
      </p:sp>
      <p:pic>
        <p:nvPicPr>
          <p:cNvPr id="7170" name="Image 11" descr="Capture d'écran déclaration effectuée">
            <a:extLst>
              <a:ext uri="{FF2B5EF4-FFF2-40B4-BE49-F238E27FC236}">
                <a16:creationId xmlns:a16="http://schemas.microsoft.com/office/drawing/2014/main" id="{61EF1E07-BD94-0BA5-B88F-B4544F34C22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663" y="5641975"/>
            <a:ext cx="5397500" cy="289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2">
            <a:extLst>
              <a:ext uri="{FF2B5EF4-FFF2-40B4-BE49-F238E27FC236}">
                <a16:creationId xmlns:a16="http://schemas.microsoft.com/office/drawing/2014/main" id="{BD52BF2C-8B54-E91B-2E2B-CA4442C185BD}"/>
              </a:ext>
              <a:ext uri="{C183D7F6-B498-43B3-948B-1728B52AA6E4}">
                <adec:decorative xmlns:adec="http://schemas.microsoft.com/office/drawing/2017/decorative" val="1"/>
              </a:ext>
            </a:extLst>
          </p:cNvPr>
          <p:cNvSpPr>
            <a:spLocks noChangeArrowheads="1"/>
          </p:cNvSpPr>
          <p:nvPr/>
        </p:nvSpPr>
        <p:spPr bwMode="auto">
          <a:xfrm>
            <a:off x="0" y="3311525"/>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7175" name="Rectangle 3">
            <a:extLst>
              <a:ext uri="{FF2B5EF4-FFF2-40B4-BE49-F238E27FC236}">
                <a16:creationId xmlns:a16="http://schemas.microsoft.com/office/drawing/2014/main" id="{BD3B4A6E-8248-5CB9-BE74-BA8AD14D9591}"/>
              </a:ext>
              <a:ext uri="{C183D7F6-B498-43B3-948B-1728B52AA6E4}">
                <adec:decorative xmlns:adec="http://schemas.microsoft.com/office/drawing/2017/decorative" val="1"/>
              </a:ext>
            </a:extLst>
          </p:cNvPr>
          <p:cNvSpPr>
            <a:spLocks noChangeArrowheads="1"/>
          </p:cNvSpPr>
          <p:nvPr/>
        </p:nvSpPr>
        <p:spPr bwMode="auto">
          <a:xfrm>
            <a:off x="0" y="0"/>
            <a:ext cx="468313" cy="10693400"/>
          </a:xfrm>
          <a:prstGeom prst="rect">
            <a:avLst/>
          </a:prstGeom>
          <a:gradFill rotWithShape="1">
            <a:gsLst>
              <a:gs pos="0">
                <a:srgbClr val="FFCA8F"/>
              </a:gs>
              <a:gs pos="100000">
                <a:srgbClr val="EE7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7176" name="Text Box 14">
            <a:extLst>
              <a:ext uri="{FF2B5EF4-FFF2-40B4-BE49-F238E27FC236}">
                <a16:creationId xmlns:a16="http://schemas.microsoft.com/office/drawing/2014/main" id="{6A683252-1DF9-6719-8CDD-67C0DDA77A57}"/>
              </a:ext>
              <a:ext uri="{C183D7F6-B498-43B3-948B-1728B52AA6E4}">
                <adec:decorative xmlns:adec="http://schemas.microsoft.com/office/drawing/2017/decorative" val="1"/>
              </a:ext>
            </a:extLst>
          </p:cNvPr>
          <p:cNvSpPr txBox="1">
            <a:spLocks noChangeArrowheads="1"/>
          </p:cNvSpPr>
          <p:nvPr/>
        </p:nvSpPr>
        <p:spPr bwMode="auto">
          <a:xfrm>
            <a:off x="6948488" y="10315575"/>
            <a:ext cx="288925"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700"/>
              <a:t>4</a:t>
            </a:r>
          </a:p>
        </p:txBody>
      </p:sp>
      <p:sp>
        <p:nvSpPr>
          <p:cNvPr id="17" name="Rectangle à coins arrondis 16">
            <a:extLst>
              <a:ext uri="{FF2B5EF4-FFF2-40B4-BE49-F238E27FC236}">
                <a16:creationId xmlns:a16="http://schemas.microsoft.com/office/drawing/2014/main" id="{6E832FD7-32A0-8079-8191-9ACA9AA94706}"/>
              </a:ext>
            </a:extLst>
          </p:cNvPr>
          <p:cNvSpPr/>
          <p:nvPr/>
        </p:nvSpPr>
        <p:spPr>
          <a:xfrm>
            <a:off x="4016375" y="7091363"/>
            <a:ext cx="3381375" cy="1008062"/>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altLang="fr-FR" sz="900" dirty="0">
                <a:solidFill>
                  <a:schemeClr val="tx1"/>
                </a:solidFill>
              </a:rPr>
              <a:t>Après envoi, vous visualisez un accusé de réception que vous pouvez télécharger</a:t>
            </a:r>
          </a:p>
          <a:p>
            <a:pPr algn="just" eaLnBrk="1" hangingPunct="1">
              <a:defRPr/>
            </a:pPr>
            <a:endParaRPr lang="fr-FR" altLang="fr-FR" sz="900" dirty="0">
              <a:solidFill>
                <a:schemeClr val="tx1"/>
              </a:solidFill>
              <a:sym typeface="Wingdings" pitchFamily="2" charset="2"/>
            </a:endParaRPr>
          </a:p>
          <a:p>
            <a:pPr algn="just" eaLnBrk="1" hangingPunct="1">
              <a:defRPr/>
            </a:pPr>
            <a:r>
              <a:rPr lang="fr-FR" altLang="fr-FR" sz="900" dirty="0">
                <a:solidFill>
                  <a:schemeClr val="tx1"/>
                </a:solidFill>
                <a:sym typeface="Wingdings" pitchFamily="2" charset="2"/>
              </a:rPr>
              <a:t>L’estimation du montant de votre redevance est affichée.</a:t>
            </a:r>
          </a:p>
          <a:p>
            <a:pPr algn="just" eaLnBrk="1" hangingPunct="1">
              <a:defRPr/>
            </a:pPr>
            <a:r>
              <a:rPr lang="fr-FR" altLang="fr-FR" sz="900" dirty="0">
                <a:solidFill>
                  <a:schemeClr val="tx1"/>
                </a:solidFill>
                <a:sym typeface="Wingdings" pitchFamily="2" charset="2"/>
              </a:rPr>
              <a:t>Vous recevrez également par courriel une confirmation de réception de votre déclaration</a:t>
            </a:r>
            <a:r>
              <a:rPr lang="fr-FR" sz="900" dirty="0">
                <a:solidFill>
                  <a:schemeClr val="tx1"/>
                </a:solidFill>
              </a:rPr>
              <a:t> </a:t>
            </a:r>
          </a:p>
        </p:txBody>
      </p:sp>
      <p:sp>
        <p:nvSpPr>
          <p:cNvPr id="7177" name="Text Box 10">
            <a:extLst>
              <a:ext uri="{FF2B5EF4-FFF2-40B4-BE49-F238E27FC236}">
                <a16:creationId xmlns:a16="http://schemas.microsoft.com/office/drawing/2014/main" id="{7BDEF590-10E9-7717-4725-82F1677EA0D7}"/>
              </a:ext>
            </a:extLst>
          </p:cNvPr>
          <p:cNvSpPr txBox="1">
            <a:spLocks noChangeArrowheads="1"/>
          </p:cNvSpPr>
          <p:nvPr/>
        </p:nvSpPr>
        <p:spPr bwMode="auto">
          <a:xfrm>
            <a:off x="900113" y="8958263"/>
            <a:ext cx="6192837"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200">
                <a:solidFill>
                  <a:srgbClr val="EE7F00"/>
                </a:solidFill>
                <a:latin typeface="Lucida Sans Unicode" panose="020B0602030504020204" pitchFamily="34" charset="0"/>
              </a:rPr>
              <a:t>▣</a:t>
            </a:r>
            <a:r>
              <a:rPr lang="fr-FR" altLang="fr-FR" sz="1200">
                <a:latin typeface="Lucida Sans Unicode" panose="020B0602030504020204" pitchFamily="34" charset="0"/>
              </a:rPr>
              <a:t> </a:t>
            </a:r>
            <a:r>
              <a:rPr lang="fr-FR" altLang="fr-FR" sz="1200" b="1">
                <a:solidFill>
                  <a:srgbClr val="000000"/>
                </a:solidFill>
              </a:rPr>
              <a:t>Important :</a:t>
            </a:r>
          </a:p>
        </p:txBody>
      </p:sp>
      <p:sp>
        <p:nvSpPr>
          <p:cNvPr id="7178" name="Text Box 24">
            <a:extLst>
              <a:ext uri="{FF2B5EF4-FFF2-40B4-BE49-F238E27FC236}">
                <a16:creationId xmlns:a16="http://schemas.microsoft.com/office/drawing/2014/main" id="{05DECED5-A1FE-B180-E6FB-FF0EFD478C01}"/>
              </a:ext>
            </a:extLst>
          </p:cNvPr>
          <p:cNvSpPr txBox="1">
            <a:spLocks noGrp="1" noChangeArrowheads="1"/>
          </p:cNvSpPr>
          <p:nvPr>
            <p:ph type="title" idx="4294967295"/>
          </p:nvPr>
        </p:nvSpPr>
        <p:spPr bwMode="auto">
          <a:xfrm>
            <a:off x="758825" y="9217025"/>
            <a:ext cx="6335713" cy="1169988"/>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995363" rtl="0" eaLnBrk="0" fontAlgn="base" latinLnBrk="0" hangingPunct="0">
              <a:lnSpc>
                <a:spcPct val="100000"/>
              </a:lnSpc>
              <a:spcBef>
                <a:spcPct val="0"/>
              </a:spcBef>
              <a:spcAft>
                <a:spcPct val="0"/>
              </a:spcAft>
              <a:buClrTx/>
              <a:buSzTx/>
              <a:buFontTx/>
              <a:buNone/>
              <a:tabLst/>
              <a:defRPr/>
            </a:pPr>
            <a:r>
              <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Veillez à la validité de votre bilan avant envoi. </a:t>
            </a:r>
          </a:p>
          <a:p>
            <a:pPr marL="0" marR="0" lvl="0" indent="0" algn="just" defTabSz="995363" rtl="0" eaLnBrk="0" fontAlgn="base" latinLnBrk="0" hangingPunct="0">
              <a:lnSpc>
                <a:spcPct val="100000"/>
              </a:lnSpc>
              <a:spcBef>
                <a:spcPct val="0"/>
              </a:spcBef>
              <a:spcAft>
                <a:spcPct val="0"/>
              </a:spcAft>
              <a:buClrTx/>
              <a:buSzTx/>
              <a:buFontTx/>
              <a:buNone/>
              <a:tabLst/>
              <a:defRPr/>
            </a:pPr>
            <a:endPar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995363" rtl="0" eaLnBrk="0" fontAlgn="base" latinLnBrk="0" hangingPunct="0">
              <a:lnSpc>
                <a:spcPct val="100000"/>
              </a:lnSpc>
              <a:spcBef>
                <a:spcPct val="0"/>
              </a:spcBef>
              <a:spcAft>
                <a:spcPct val="0"/>
              </a:spcAft>
              <a:buClrTx/>
              <a:buSzTx/>
              <a:buFontTx/>
              <a:buNone/>
              <a:tabLst/>
              <a:defRPr/>
            </a:pPr>
            <a:r>
              <a:rPr kumimoji="0" lang="fr-FR" altLang="fr-FR" sz="1000" b="1" i="0" u="sng" strike="noStrike" kern="1200" cap="none" spc="0" normalizeH="0" baseline="0" noProof="0" dirty="0">
                <a:ln>
                  <a:noFill/>
                </a:ln>
                <a:solidFill>
                  <a:schemeClr val="tx1"/>
                </a:solidFill>
                <a:effectLst/>
                <a:uLnTx/>
                <a:uFillTx/>
                <a:latin typeface="Arial" panose="020B0604020202020204" pitchFamily="34" charset="0"/>
                <a:ea typeface="+mn-ea"/>
                <a:cs typeface="+mn-cs"/>
              </a:rPr>
              <a:t>Si vous constatez une erreur dans votre déclaration après l’envoi, vous pouvez transmettre un bilan corrigé jusqu’au 31 mars 2025 en vous connectant de nouveau et en allant sur « Mon espace ». Suivez alors la même procédure que lors de votre premier envoi.</a:t>
            </a:r>
          </a:p>
          <a:p>
            <a:pPr marL="0" marR="0" lvl="0" indent="0" algn="just" defTabSz="995363" rtl="0" eaLnBrk="0" fontAlgn="base" latinLnBrk="0" hangingPunct="0">
              <a:lnSpc>
                <a:spcPct val="100000"/>
              </a:lnSpc>
              <a:spcBef>
                <a:spcPct val="0"/>
              </a:spcBef>
              <a:spcAft>
                <a:spcPct val="0"/>
              </a:spcAft>
              <a:buClrTx/>
              <a:buSzTx/>
              <a:buFontTx/>
              <a:buNone/>
              <a:tabLst/>
              <a:defRPr/>
            </a:pPr>
            <a:r>
              <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Pour effectuer une déclaration rectificative, après le 31 mars 2025, remplissez le formulaire de demande accessible depuis la page « Mon espace ». </a:t>
            </a:r>
          </a:p>
        </p:txBody>
      </p:sp>
      <p:cxnSp>
        <p:nvCxnSpPr>
          <p:cNvPr id="30" name="Connecteur droit avec flèche 29">
            <a:extLst>
              <a:ext uri="{FF2B5EF4-FFF2-40B4-BE49-F238E27FC236}">
                <a16:creationId xmlns:a16="http://schemas.microsoft.com/office/drawing/2014/main" id="{5A13E643-05D2-F753-ABBB-CF4BFA2C02FA}"/>
              </a:ext>
              <a:ext uri="{C183D7F6-B498-43B3-948B-1728B52AA6E4}">
                <adec:decorative xmlns:adec="http://schemas.microsoft.com/office/drawing/2017/decorative" val="1"/>
              </a:ext>
            </a:extLst>
          </p:cNvPr>
          <p:cNvCxnSpPr/>
          <p:nvPr/>
        </p:nvCxnSpPr>
        <p:spPr>
          <a:xfrm flipH="1" flipV="1">
            <a:off x="2017713" y="1130300"/>
            <a:ext cx="3495675" cy="50800"/>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
        <p:nvSpPr>
          <p:cNvPr id="5" name="Ellipse 4">
            <a:extLst>
              <a:ext uri="{FF2B5EF4-FFF2-40B4-BE49-F238E27FC236}">
                <a16:creationId xmlns:a16="http://schemas.microsoft.com/office/drawing/2014/main" id="{53E370EB-3587-4A72-D8CC-80E31F972CFA}"/>
              </a:ext>
              <a:ext uri="{C183D7F6-B498-43B3-948B-1728B52AA6E4}">
                <adec:decorative xmlns:adec="http://schemas.microsoft.com/office/drawing/2017/decorative" val="1"/>
              </a:ext>
            </a:extLst>
          </p:cNvPr>
          <p:cNvSpPr/>
          <p:nvPr/>
        </p:nvSpPr>
        <p:spPr>
          <a:xfrm>
            <a:off x="3430588" y="3506788"/>
            <a:ext cx="288925" cy="155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1000" dirty="0">
                <a:solidFill>
                  <a:schemeClr val="tx1"/>
                </a:solidFill>
              </a:rPr>
              <a:t>1</a:t>
            </a:r>
          </a:p>
        </p:txBody>
      </p:sp>
      <p:sp>
        <p:nvSpPr>
          <p:cNvPr id="23" name="Ellipse 22">
            <a:extLst>
              <a:ext uri="{FF2B5EF4-FFF2-40B4-BE49-F238E27FC236}">
                <a16:creationId xmlns:a16="http://schemas.microsoft.com/office/drawing/2014/main" id="{BE8790E4-CC71-2CE8-85AD-FF64F834E38C}"/>
              </a:ext>
              <a:ext uri="{C183D7F6-B498-43B3-948B-1728B52AA6E4}">
                <adec:decorative xmlns:adec="http://schemas.microsoft.com/office/drawing/2017/decorative" val="1"/>
              </a:ext>
            </a:extLst>
          </p:cNvPr>
          <p:cNvSpPr/>
          <p:nvPr/>
        </p:nvSpPr>
        <p:spPr>
          <a:xfrm>
            <a:off x="1930400" y="3636963"/>
            <a:ext cx="282575" cy="160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900" dirty="0">
                <a:solidFill>
                  <a:schemeClr val="tx1"/>
                </a:solidFill>
              </a:rPr>
              <a:t>2</a:t>
            </a:r>
          </a:p>
        </p:txBody>
      </p:sp>
      <p:sp>
        <p:nvSpPr>
          <p:cNvPr id="32" name="Ellipse 31">
            <a:extLst>
              <a:ext uri="{FF2B5EF4-FFF2-40B4-BE49-F238E27FC236}">
                <a16:creationId xmlns:a16="http://schemas.microsoft.com/office/drawing/2014/main" id="{E5AED0B0-6415-B799-BB7D-25B106C87544}"/>
              </a:ext>
              <a:ext uri="{C183D7F6-B498-43B3-948B-1728B52AA6E4}">
                <adec:decorative xmlns:adec="http://schemas.microsoft.com/office/drawing/2017/decorative" val="1"/>
              </a:ext>
            </a:extLst>
          </p:cNvPr>
          <p:cNvSpPr/>
          <p:nvPr/>
        </p:nvSpPr>
        <p:spPr>
          <a:xfrm>
            <a:off x="654050" y="2571750"/>
            <a:ext cx="241300" cy="200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600" dirty="0">
                <a:solidFill>
                  <a:schemeClr val="tx1"/>
                </a:solidFill>
              </a:rPr>
              <a:t>1</a:t>
            </a:r>
          </a:p>
        </p:txBody>
      </p:sp>
      <p:sp>
        <p:nvSpPr>
          <p:cNvPr id="33" name="Ellipse 32">
            <a:extLst>
              <a:ext uri="{FF2B5EF4-FFF2-40B4-BE49-F238E27FC236}">
                <a16:creationId xmlns:a16="http://schemas.microsoft.com/office/drawing/2014/main" id="{3B427BAC-F78F-E23D-CFBF-A9EE898DCAF2}"/>
              </a:ext>
              <a:ext uri="{C183D7F6-B498-43B3-948B-1728B52AA6E4}">
                <adec:decorative xmlns:adec="http://schemas.microsoft.com/office/drawing/2017/decorative" val="1"/>
              </a:ext>
            </a:extLst>
          </p:cNvPr>
          <p:cNvSpPr/>
          <p:nvPr/>
        </p:nvSpPr>
        <p:spPr>
          <a:xfrm>
            <a:off x="660400" y="2986088"/>
            <a:ext cx="241300" cy="200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600" dirty="0">
                <a:solidFill>
                  <a:schemeClr val="tx1"/>
                </a:solidFill>
              </a:rPr>
              <a:t>2</a:t>
            </a:r>
          </a:p>
        </p:txBody>
      </p:sp>
      <p:cxnSp>
        <p:nvCxnSpPr>
          <p:cNvPr id="35" name="Connecteur droit avec flèche 34">
            <a:extLst>
              <a:ext uri="{FF2B5EF4-FFF2-40B4-BE49-F238E27FC236}">
                <a16:creationId xmlns:a16="http://schemas.microsoft.com/office/drawing/2014/main" id="{6051C62B-8F23-D6F3-DFBC-78096B70973C}"/>
              </a:ext>
              <a:ext uri="{C183D7F6-B498-43B3-948B-1728B52AA6E4}">
                <adec:decorative xmlns:adec="http://schemas.microsoft.com/office/drawing/2017/decorative" val="1"/>
              </a:ext>
            </a:extLst>
          </p:cNvPr>
          <p:cNvCxnSpPr/>
          <p:nvPr/>
        </p:nvCxnSpPr>
        <p:spPr>
          <a:xfrm flipV="1">
            <a:off x="6805613" y="2024063"/>
            <a:ext cx="3175" cy="249237"/>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
        <p:nvSpPr>
          <p:cNvPr id="3" name="Ellipse 2">
            <a:extLst>
              <a:ext uri="{FF2B5EF4-FFF2-40B4-BE49-F238E27FC236}">
                <a16:creationId xmlns:a16="http://schemas.microsoft.com/office/drawing/2014/main" id="{E52DC86C-4253-C4AC-12C5-8EC0493C00DA}"/>
              </a:ext>
              <a:ext uri="{C183D7F6-B498-43B3-948B-1728B52AA6E4}">
                <adec:decorative xmlns:adec="http://schemas.microsoft.com/office/drawing/2017/decorative" val="1"/>
              </a:ext>
            </a:extLst>
          </p:cNvPr>
          <p:cNvSpPr/>
          <p:nvPr/>
        </p:nvSpPr>
        <p:spPr>
          <a:xfrm>
            <a:off x="1101725" y="1044575"/>
            <a:ext cx="911225" cy="214313"/>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dirty="0"/>
          </a:p>
        </p:txBody>
      </p:sp>
      <p:sp>
        <p:nvSpPr>
          <p:cNvPr id="6" name="Ellipse 5">
            <a:extLst>
              <a:ext uri="{FF2B5EF4-FFF2-40B4-BE49-F238E27FC236}">
                <a16:creationId xmlns:a16="http://schemas.microsoft.com/office/drawing/2014/main" id="{10D616DC-3395-624D-E138-645EB6B918DB}"/>
              </a:ext>
              <a:ext uri="{C183D7F6-B498-43B3-948B-1728B52AA6E4}">
                <adec:decorative xmlns:adec="http://schemas.microsoft.com/office/drawing/2017/decorative" val="1"/>
              </a:ext>
            </a:extLst>
          </p:cNvPr>
          <p:cNvSpPr/>
          <p:nvPr/>
        </p:nvSpPr>
        <p:spPr>
          <a:xfrm>
            <a:off x="4640263" y="4540250"/>
            <a:ext cx="1019175" cy="220663"/>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7" name="Ellipse 6">
            <a:extLst>
              <a:ext uri="{FF2B5EF4-FFF2-40B4-BE49-F238E27FC236}">
                <a16:creationId xmlns:a16="http://schemas.microsoft.com/office/drawing/2014/main" id="{C773E2B2-2453-2270-FD79-C4B1A137E46A}"/>
              </a:ext>
              <a:ext uri="{C183D7F6-B498-43B3-948B-1728B52AA6E4}">
                <adec:decorative xmlns:adec="http://schemas.microsoft.com/office/drawing/2017/decorative" val="1"/>
              </a:ext>
            </a:extLst>
          </p:cNvPr>
          <p:cNvSpPr/>
          <p:nvPr/>
        </p:nvSpPr>
        <p:spPr>
          <a:xfrm>
            <a:off x="6316663" y="1766888"/>
            <a:ext cx="982662" cy="287337"/>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9" name="Ellipse 8">
            <a:extLst>
              <a:ext uri="{FF2B5EF4-FFF2-40B4-BE49-F238E27FC236}">
                <a16:creationId xmlns:a16="http://schemas.microsoft.com/office/drawing/2014/main" id="{87D6F060-2B10-E8B8-DC1B-8B1B034B3A5A}"/>
              </a:ext>
              <a:ext uri="{C183D7F6-B498-43B3-948B-1728B52AA6E4}">
                <adec:decorative xmlns:adec="http://schemas.microsoft.com/office/drawing/2017/decorative" val="1"/>
              </a:ext>
            </a:extLst>
          </p:cNvPr>
          <p:cNvSpPr/>
          <p:nvPr/>
        </p:nvSpPr>
        <p:spPr>
          <a:xfrm>
            <a:off x="2259013" y="3625850"/>
            <a:ext cx="565150" cy="227013"/>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10" name="Ellipse 9">
            <a:extLst>
              <a:ext uri="{FF2B5EF4-FFF2-40B4-BE49-F238E27FC236}">
                <a16:creationId xmlns:a16="http://schemas.microsoft.com/office/drawing/2014/main" id="{79E01A53-B8B7-61AD-6700-EB662554C101}"/>
              </a:ext>
              <a:ext uri="{C183D7F6-B498-43B3-948B-1728B52AA6E4}">
                <adec:decorative xmlns:adec="http://schemas.microsoft.com/office/drawing/2017/decorative" val="1"/>
              </a:ext>
            </a:extLst>
          </p:cNvPr>
          <p:cNvSpPr/>
          <p:nvPr/>
        </p:nvSpPr>
        <p:spPr>
          <a:xfrm>
            <a:off x="1281113" y="8075613"/>
            <a:ext cx="1009650" cy="200025"/>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11" name="Rectangle 10">
            <a:extLst>
              <a:ext uri="{FF2B5EF4-FFF2-40B4-BE49-F238E27FC236}">
                <a16:creationId xmlns:a16="http://schemas.microsoft.com/office/drawing/2014/main" id="{6337627F-B1E2-FF7F-7417-BE4336635183}"/>
              </a:ext>
              <a:ext uri="{C183D7F6-B498-43B3-948B-1728B52AA6E4}">
                <adec:decorative xmlns:adec="http://schemas.microsoft.com/office/drawing/2017/decorative" val="1"/>
              </a:ext>
            </a:extLst>
          </p:cNvPr>
          <p:cNvSpPr/>
          <p:nvPr/>
        </p:nvSpPr>
        <p:spPr>
          <a:xfrm>
            <a:off x="3402013" y="4862513"/>
            <a:ext cx="184150" cy="4445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5" name="Rectangle 14">
            <a:extLst>
              <a:ext uri="{FF2B5EF4-FFF2-40B4-BE49-F238E27FC236}">
                <a16:creationId xmlns:a16="http://schemas.microsoft.com/office/drawing/2014/main" id="{194791AD-58BA-829A-7E4A-6A6C6AE91B86}"/>
              </a:ext>
              <a:ext uri="{C183D7F6-B498-43B3-948B-1728B52AA6E4}">
                <adec:decorative xmlns:adec="http://schemas.microsoft.com/office/drawing/2017/decorative" val="1"/>
              </a:ext>
            </a:extLst>
          </p:cNvPr>
          <p:cNvSpPr/>
          <p:nvPr/>
        </p:nvSpPr>
        <p:spPr>
          <a:xfrm flipV="1">
            <a:off x="3276600" y="6630988"/>
            <a:ext cx="153988" cy="460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6" name="Rectangle 15">
            <a:extLst>
              <a:ext uri="{FF2B5EF4-FFF2-40B4-BE49-F238E27FC236}">
                <a16:creationId xmlns:a16="http://schemas.microsoft.com/office/drawing/2014/main" id="{8A0FCC27-EA11-968D-2551-2F97C227E186}"/>
              </a:ext>
              <a:ext uri="{C183D7F6-B498-43B3-948B-1728B52AA6E4}">
                <adec:decorative xmlns:adec="http://schemas.microsoft.com/office/drawing/2017/decorative" val="1"/>
              </a:ext>
            </a:extLst>
          </p:cNvPr>
          <p:cNvSpPr/>
          <p:nvPr/>
        </p:nvSpPr>
        <p:spPr>
          <a:xfrm>
            <a:off x="1763713" y="7434263"/>
            <a:ext cx="614362" cy="7302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8" name="Rectangle 17">
            <a:extLst>
              <a:ext uri="{FF2B5EF4-FFF2-40B4-BE49-F238E27FC236}">
                <a16:creationId xmlns:a16="http://schemas.microsoft.com/office/drawing/2014/main" id="{EBF6BB5E-B717-C607-2179-28DCE6C55E19}"/>
              </a:ext>
              <a:ext uri="{C183D7F6-B498-43B3-948B-1728B52AA6E4}">
                <adec:decorative xmlns:adec="http://schemas.microsoft.com/office/drawing/2017/decorative" val="1"/>
              </a:ext>
            </a:extLst>
          </p:cNvPr>
          <p:cNvSpPr/>
          <p:nvPr/>
        </p:nvSpPr>
        <p:spPr>
          <a:xfrm>
            <a:off x="1620838" y="7546975"/>
            <a:ext cx="215900" cy="7143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fr-FR"/>
          </a:p>
        </p:txBody>
      </p:sp>
      <p:cxnSp>
        <p:nvCxnSpPr>
          <p:cNvPr id="27" name="Connecteur droit avec flèche 26">
            <a:extLst>
              <a:ext uri="{FF2B5EF4-FFF2-40B4-BE49-F238E27FC236}">
                <a16:creationId xmlns:a16="http://schemas.microsoft.com/office/drawing/2014/main" id="{B7742C71-E4C5-7D38-9C11-EC1690F04DE1}"/>
              </a:ext>
              <a:ext uri="{C183D7F6-B498-43B3-948B-1728B52AA6E4}">
                <adec:decorative xmlns:adec="http://schemas.microsoft.com/office/drawing/2017/decorative" val="1"/>
              </a:ext>
            </a:extLst>
          </p:cNvPr>
          <p:cNvCxnSpPr>
            <a:cxnSpLocks/>
            <a:stCxn id="25" idx="1"/>
          </p:cNvCxnSpPr>
          <p:nvPr/>
        </p:nvCxnSpPr>
        <p:spPr>
          <a:xfrm flipH="1">
            <a:off x="3592513" y="4254500"/>
            <a:ext cx="1130300" cy="585788"/>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id="{C2EA02D3-29DB-B8DC-DA95-4F4E64415007}"/>
              </a:ext>
              <a:ext uri="{C183D7F6-B498-43B3-948B-1728B52AA6E4}">
                <adec:decorative xmlns:adec="http://schemas.microsoft.com/office/drawing/2017/decorative" val="1"/>
              </a:ext>
            </a:extLst>
          </p:cNvPr>
          <p:cNvCxnSpPr>
            <a:cxnSpLocks/>
            <a:endCxn id="10" idx="7"/>
          </p:cNvCxnSpPr>
          <p:nvPr/>
        </p:nvCxnSpPr>
        <p:spPr>
          <a:xfrm flipH="1">
            <a:off x="2143125" y="7589838"/>
            <a:ext cx="1885950" cy="514350"/>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theme/theme1.xml><?xml version="1.0" encoding="utf-8"?>
<a:theme xmlns:a="http://schemas.openxmlformats.org/drawingml/2006/main" name="Modèle par défaut">
  <a:themeElements>
    <a:clrScheme name="Modèle par défaut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00CC"/>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odèle par défaut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Modèle par défaut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3535</TotalTime>
  <Words>1322</Words>
  <Application>Microsoft Office PowerPoint</Application>
  <PresentationFormat>Personnalisé</PresentationFormat>
  <Paragraphs>136</Paragraphs>
  <Slides>4</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Arial</vt:lpstr>
      <vt:lpstr>Lucida Sans Unicode</vt:lpstr>
      <vt:lpstr>Calibri</vt:lpstr>
      <vt:lpstr>Wingdings</vt:lpstr>
      <vt:lpstr>Modèle par défaut</vt:lpstr>
      <vt:lpstr>▣ Le cadre législatif</vt:lpstr>
      <vt:lpstr>Le site https://redevancephyto.developpement-durable.gouv.fr/ est le seul mode de transmission de la déclaration au titre de la redevance.</vt:lpstr>
      <vt:lpstr>Télédéclarez votre redevance     identifiez-vous sur : https://redevancephyto.developpement-durable.gouv.fr </vt:lpstr>
      <vt:lpstr>Veillez à la validité de votre bilan avant envoi.   Si vous constatez une erreur dans votre déclaration après l’envoi, vous pouvez transmettre un bilan corrigé jusqu’au 31 mars 2025 en vous connectant de nouveau et en allant sur « Mon espace ». Suivez alors la même procédure que lors de votre premier envoi. Pour effectuer une déclaration rectificative, après le 31 mars 2025, remplissez le formulaire de demande accessible depuis la page « Mon espace ». </vt:lpstr>
    </vt:vector>
  </TitlesOfParts>
  <Company>A.E.A.P.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spaszkier</dc:creator>
  <cp:lastModifiedBy>Thomas OLIVIER</cp:lastModifiedBy>
  <cp:revision>422</cp:revision>
  <cp:lastPrinted>2025-07-31T14:06:40Z</cp:lastPrinted>
  <dcterms:created xsi:type="dcterms:W3CDTF">2012-07-12T08:27:31Z</dcterms:created>
  <dcterms:modified xsi:type="dcterms:W3CDTF">2025-12-17T13:46:27Z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a5df9db-8b10-49ea-948f-f7d79516c205_Enabled">
    <vt:lpwstr>true</vt:lpwstr>
  </property>
  <property fmtid="{D5CDD505-2E9C-101B-9397-08002B2CF9AE}" pid="3" name="MSIP_Label_2a5df9db-8b10-49ea-948f-f7d79516c205_SetDate">
    <vt:lpwstr>2025-12-17T13:33:41Z</vt:lpwstr>
  </property>
  <property fmtid="{D5CDD505-2E9C-101B-9397-08002B2CF9AE}" pid="4" name="MSIP_Label_2a5df9db-8b10-49ea-948f-f7d79516c205_Method">
    <vt:lpwstr>Standard</vt:lpwstr>
  </property>
  <property fmtid="{D5CDD505-2E9C-101B-9397-08002B2CF9AE}" pid="5" name="MSIP_Label_2a5df9db-8b10-49ea-948f-f7d79516c205_Name">
    <vt:lpwstr>Protégé</vt:lpwstr>
  </property>
  <property fmtid="{D5CDD505-2E9C-101B-9397-08002B2CF9AE}" pid="6" name="MSIP_Label_2a5df9db-8b10-49ea-948f-f7d79516c205_SiteId">
    <vt:lpwstr>b8c6ba48-bc56-4139-b267-5a17f287beb1</vt:lpwstr>
  </property>
  <property fmtid="{D5CDD505-2E9C-101B-9397-08002B2CF9AE}" pid="7" name="MSIP_Label_2a5df9db-8b10-49ea-948f-f7d79516c205_ActionId">
    <vt:lpwstr>d901fb77-971c-4467-8610-a663fa740f15</vt:lpwstr>
  </property>
  <property fmtid="{D5CDD505-2E9C-101B-9397-08002B2CF9AE}" pid="8" name="MSIP_Label_2a5df9db-8b10-49ea-948f-f7d79516c205_ContentBits">
    <vt:lpwstr>0</vt:lpwstr>
  </property>
  <property fmtid="{D5CDD505-2E9C-101B-9397-08002B2CF9AE}" pid="9" name="MSIP_Label_2a5df9db-8b10-49ea-948f-f7d79516c205_Tag">
    <vt:lpwstr>10, 3, 0, 1</vt:lpwstr>
  </property>
</Properties>
</file>